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C0565-5B0A-5C3A-1E41-6B744AE76E08}" name="Cecile Dudit" initials="CD" userId="S::cdudit@ec44.fr::56a1d318-32a4-45ea-b22c-a929c5e679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CCFF"/>
    <a:srgbClr val="6699FF"/>
    <a:srgbClr val="A9D18E"/>
    <a:srgbClr val="EB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9B675A-3F6A-4429-AEE6-A7871A8F78DC}" v="1" dt="2024-05-12T18:47:29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Dudit" userId="56a1d318-32a4-45ea-b22c-a929c5e679c3" providerId="ADAL" clId="{817B4347-CFA4-40C3-90AD-81D3FC675881}"/>
    <pc:docChg chg="undo custSel modSld">
      <pc:chgData name="Cecile Dudit" userId="56a1d318-32a4-45ea-b22c-a929c5e679c3" providerId="ADAL" clId="{817B4347-CFA4-40C3-90AD-81D3FC675881}" dt="2023-12-05T10:25:12.622" v="216" actId="20577"/>
      <pc:docMkLst>
        <pc:docMk/>
      </pc:docMkLst>
      <pc:sldChg chg="modSp mod delCm">
        <pc:chgData name="Cecile Dudit" userId="56a1d318-32a4-45ea-b22c-a929c5e679c3" providerId="ADAL" clId="{817B4347-CFA4-40C3-90AD-81D3FC675881}" dt="2023-12-05T10:18:40.308" v="120" actId="20577"/>
        <pc:sldMkLst>
          <pc:docMk/>
          <pc:sldMk cId="0" sldId="256"/>
        </pc:sldMkLst>
        <pc:spChg chg="mod">
          <ac:chgData name="Cecile Dudit" userId="56a1d318-32a4-45ea-b22c-a929c5e679c3" providerId="ADAL" clId="{817B4347-CFA4-40C3-90AD-81D3FC675881}" dt="2023-12-05T10:18:40.308" v="120" actId="20577"/>
          <ac:spMkLst>
            <pc:docMk/>
            <pc:sldMk cId="0" sldId="256"/>
            <ac:spMk id="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ecile Dudit" userId="56a1d318-32a4-45ea-b22c-a929c5e679c3" providerId="ADAL" clId="{817B4347-CFA4-40C3-90AD-81D3FC675881}" dt="2023-12-05T10:18:38.029" v="118"/>
              <pc2:cmMkLst xmlns:pc2="http://schemas.microsoft.com/office/powerpoint/2019/9/main/command">
                <pc:docMk/>
                <pc:sldMk cId="0" sldId="256"/>
                <pc2:cmMk id="{E8E61FA2-2298-4221-A850-1162B57B071A}"/>
              </pc2:cmMkLst>
            </pc226:cmChg>
          </p:ext>
        </pc:extLst>
      </pc:sldChg>
      <pc:sldChg chg="modSp mod delCm modCm">
        <pc:chgData name="Cecile Dudit" userId="56a1d318-32a4-45ea-b22c-a929c5e679c3" providerId="ADAL" clId="{817B4347-CFA4-40C3-90AD-81D3FC675881}" dt="2023-12-05T10:25:12.622" v="216" actId="20577"/>
        <pc:sldMkLst>
          <pc:docMk/>
          <pc:sldMk cId="0" sldId="257"/>
        </pc:sldMkLst>
        <pc:spChg chg="mod">
          <ac:chgData name="Cecile Dudit" userId="56a1d318-32a4-45ea-b22c-a929c5e679c3" providerId="ADAL" clId="{817B4347-CFA4-40C3-90AD-81D3FC675881}" dt="2023-12-05T10:25:12.622" v="216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ecile Dudit" userId="56a1d318-32a4-45ea-b22c-a929c5e679c3" providerId="ADAL" clId="{817B4347-CFA4-40C3-90AD-81D3FC675881}" dt="2023-12-05T10:24:56.940" v="214" actId="20577"/>
          <ac:spMkLst>
            <pc:docMk/>
            <pc:sldMk cId="0" sldId="257"/>
            <ac:spMk id="39" creationId="{B0927B25-FEA4-48BE-C0DC-EE55C8BA9EB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ecile Dudit" userId="56a1d318-32a4-45ea-b22c-a929c5e679c3" providerId="ADAL" clId="{817B4347-CFA4-40C3-90AD-81D3FC675881}" dt="2023-12-05T10:19:34.286" v="137"/>
              <pc2:cmMkLst xmlns:pc2="http://schemas.microsoft.com/office/powerpoint/2019/9/main/command">
                <pc:docMk/>
                <pc:sldMk cId="0" sldId="257"/>
                <pc2:cmMk id="{804C1483-1B7E-49C7-A066-28CB58260424}"/>
              </pc2:cmMkLst>
            </pc226:cmChg>
          </p:ext>
        </pc:extLst>
      </pc:sldChg>
      <pc:sldChg chg="modSp mod addCm">
        <pc:chgData name="Cecile Dudit" userId="56a1d318-32a4-45ea-b22c-a929c5e679c3" providerId="ADAL" clId="{817B4347-CFA4-40C3-90AD-81D3FC675881}" dt="2023-12-05T10:24:39.900" v="213" actId="13926"/>
        <pc:sldMkLst>
          <pc:docMk/>
          <pc:sldMk cId="0" sldId="258"/>
        </pc:sldMkLst>
        <pc:spChg chg="mod">
          <ac:chgData name="Cecile Dudit" userId="56a1d318-32a4-45ea-b22c-a929c5e679c3" providerId="ADAL" clId="{817B4347-CFA4-40C3-90AD-81D3FC675881}" dt="2023-12-05T09:16:17.988" v="0" actId="6549"/>
          <ac:spMkLst>
            <pc:docMk/>
            <pc:sldMk cId="0" sldId="258"/>
            <ac:spMk id="5" creationId="{89A7A0E2-034B-2C69-41DC-E67B10188FCE}"/>
          </ac:spMkLst>
        </pc:spChg>
        <pc:spChg chg="mod">
          <ac:chgData name="Cecile Dudit" userId="56a1d318-32a4-45ea-b22c-a929c5e679c3" providerId="ADAL" clId="{817B4347-CFA4-40C3-90AD-81D3FC675881}" dt="2023-12-05T10:24:39.900" v="213" actId="13926"/>
          <ac:spMkLst>
            <pc:docMk/>
            <pc:sldMk cId="0" sldId="258"/>
            <ac:spMk id="15" creationId="{7BA94CA2-BFA0-5D2D-BC90-36840950B4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ecile Dudit" userId="56a1d318-32a4-45ea-b22c-a929c5e679c3" providerId="ADAL" clId="{817B4347-CFA4-40C3-90AD-81D3FC675881}" dt="2023-12-05T09:17:05.130" v="1"/>
              <pc2:cmMkLst xmlns:pc2="http://schemas.microsoft.com/office/powerpoint/2019/9/main/command">
                <pc:docMk/>
                <pc:sldMk cId="0" sldId="258"/>
                <pc2:cmMk id="{7F4A99C5-277D-4717-BCBF-94FD5F02B481}"/>
              </pc2:cmMkLst>
            </pc226:cmChg>
          </p:ext>
        </pc:extLst>
      </pc:sldChg>
    </pc:docChg>
  </pc:docChgLst>
  <pc:docChgLst>
    <pc:chgData name="Cecile Dudit" userId="56a1d318-32a4-45ea-b22c-a929c5e679c3" providerId="ADAL" clId="{E39B675A-3F6A-4429-AEE6-A7871A8F78DC}"/>
    <pc:docChg chg="custSel modSld">
      <pc:chgData name="Cecile Dudit" userId="56a1d318-32a4-45ea-b22c-a929c5e679c3" providerId="ADAL" clId="{E39B675A-3F6A-4429-AEE6-A7871A8F78DC}" dt="2024-05-12T19:23:24.802" v="46" actId="14100"/>
      <pc:docMkLst>
        <pc:docMk/>
      </pc:docMkLst>
      <pc:sldChg chg="addSp delSp modSp mod delCm modCm">
        <pc:chgData name="Cecile Dudit" userId="56a1d318-32a4-45ea-b22c-a929c5e679c3" providerId="ADAL" clId="{E39B675A-3F6A-4429-AEE6-A7871A8F78DC}" dt="2024-05-12T18:47:34.052" v="45" actId="6549"/>
        <pc:sldMkLst>
          <pc:docMk/>
          <pc:sldMk cId="0" sldId="258"/>
        </pc:sldMkLst>
        <pc:spChg chg="mod">
          <ac:chgData name="Cecile Dudit" userId="56a1d318-32a4-45ea-b22c-a929c5e679c3" providerId="ADAL" clId="{E39B675A-3F6A-4429-AEE6-A7871A8F78DC}" dt="2024-05-12T18:47:08.136" v="43" actId="1076"/>
          <ac:spMkLst>
            <pc:docMk/>
            <pc:sldMk cId="0" sldId="258"/>
            <ac:spMk id="5" creationId="{89A7A0E2-034B-2C69-41DC-E67B10188FCE}"/>
          </ac:spMkLst>
        </pc:spChg>
        <pc:spChg chg="mod">
          <ac:chgData name="Cecile Dudit" userId="56a1d318-32a4-45ea-b22c-a929c5e679c3" providerId="ADAL" clId="{E39B675A-3F6A-4429-AEE6-A7871A8F78DC}" dt="2024-05-12T18:45:51.849" v="4" actId="123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Cecile Dudit" userId="56a1d318-32a4-45ea-b22c-a929c5e679c3" providerId="ADAL" clId="{E39B675A-3F6A-4429-AEE6-A7871A8F78DC}" dt="2024-05-12T18:47:34.052" v="45" actId="6549"/>
          <ac:spMkLst>
            <pc:docMk/>
            <pc:sldMk cId="0" sldId="258"/>
            <ac:spMk id="12" creationId="{463EADF9-68D6-01A1-5354-4BC8D779B15B}"/>
          </ac:spMkLst>
        </pc:spChg>
        <pc:spChg chg="del mod">
          <ac:chgData name="Cecile Dudit" userId="56a1d318-32a4-45ea-b22c-a929c5e679c3" providerId="ADAL" clId="{E39B675A-3F6A-4429-AEE6-A7871A8F78DC}" dt="2024-05-12T18:45:37.898" v="1" actId="478"/>
          <ac:spMkLst>
            <pc:docMk/>
            <pc:sldMk cId="0" sldId="258"/>
            <ac:spMk id="14" creationId="{5FD07B9C-EB35-33A5-A672-81FEFE0C7440}"/>
          </ac:spMkLst>
        </pc:spChg>
        <pc:spChg chg="mod">
          <ac:chgData name="Cecile Dudit" userId="56a1d318-32a4-45ea-b22c-a929c5e679c3" providerId="ADAL" clId="{E39B675A-3F6A-4429-AEE6-A7871A8F78DC}" dt="2024-05-12T18:46:01.371" v="7" actId="123"/>
          <ac:spMkLst>
            <pc:docMk/>
            <pc:sldMk cId="0" sldId="258"/>
            <ac:spMk id="15" creationId="{7BA94CA2-BFA0-5D2D-BC90-36840950B4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ecile Dudit" userId="56a1d318-32a4-45ea-b22c-a929c5e679c3" providerId="ADAL" clId="{E39B675A-3F6A-4429-AEE6-A7871A8F78DC}" dt="2024-05-12T18:46:45.624" v="25"/>
              <pc2:cmMkLst xmlns:pc2="http://schemas.microsoft.com/office/powerpoint/2019/9/main/command">
                <pc:docMk/>
                <pc:sldMk cId="0" sldId="258"/>
                <pc2:cmMk id="{7F4A99C5-277D-4717-BCBF-94FD5F02B481}"/>
              </pc2:cmMkLst>
            </pc226:cmChg>
          </p:ext>
        </pc:extLst>
      </pc:sldChg>
      <pc:sldChg chg="modSp mod">
        <pc:chgData name="Cecile Dudit" userId="56a1d318-32a4-45ea-b22c-a929c5e679c3" providerId="ADAL" clId="{E39B675A-3F6A-4429-AEE6-A7871A8F78DC}" dt="2024-05-12T19:23:24.802" v="46" actId="14100"/>
        <pc:sldMkLst>
          <pc:docMk/>
          <pc:sldMk cId="0" sldId="259"/>
        </pc:sldMkLst>
        <pc:spChg chg="mod">
          <ac:chgData name="Cecile Dudit" userId="56a1d318-32a4-45ea-b22c-a929c5e679c3" providerId="ADAL" clId="{E39B675A-3F6A-4429-AEE6-A7871A8F78DC}" dt="2024-05-12T19:23:24.802" v="46" actId="14100"/>
          <ac:spMkLst>
            <pc:docMk/>
            <pc:sldMk cId="0" sldId="25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6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itut-ozanam.org/wp-content/uploads/2024/05/Oral-de-motivation_CRPE.pdf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askabox.fr/repondre.php?s=469305&amp;r=SP6JSRNWGs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CC">
              <a:alpha val="74902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5" name="Text 1"/>
          <p:cNvSpPr/>
          <p:nvPr/>
        </p:nvSpPr>
        <p:spPr>
          <a:xfrm>
            <a:off x="6791218" y="2780571"/>
            <a:ext cx="7755996" cy="3139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fr-FR" sz="5249" b="1" kern="0" spc="-105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Réussissez votre oral de motivation du CRPE ! </a:t>
            </a:r>
            <a:endParaRPr lang="fr-FR" sz="5249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5896610" y="484108"/>
            <a:ext cx="80451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Préparez </a:t>
            </a: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efficacement l’oral </a:t>
            </a: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 CRPE 2025</a:t>
            </a:r>
            <a:endParaRPr lang="fr-FR" sz="2400" dirty="0"/>
          </a:p>
        </p:txBody>
      </p:sp>
      <p:sp>
        <p:nvSpPr>
          <p:cNvPr id="7" name="Shape 3"/>
          <p:cNvSpPr/>
          <p:nvPr/>
        </p:nvSpPr>
        <p:spPr>
          <a:xfrm>
            <a:off x="6319599" y="62504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9" name="Text 4"/>
          <p:cNvSpPr/>
          <p:nvPr/>
        </p:nvSpPr>
        <p:spPr>
          <a:xfrm>
            <a:off x="6791218" y="6717863"/>
            <a:ext cx="4746661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2"/>
              </a:lnSpc>
              <a:buNone/>
            </a:pPr>
            <a:r>
              <a:rPr lang="fr-FR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INSTITUT SUPERIEUR OZANAM </a:t>
            </a:r>
          </a:p>
          <a:p>
            <a:pPr marL="0" indent="0" algn="ctr">
              <a:lnSpc>
                <a:spcPts val="3062"/>
              </a:lnSpc>
              <a:buNone/>
            </a:pPr>
            <a:r>
              <a:rPr lang="fr-FR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ISFEC NANTES</a:t>
            </a:r>
            <a:endParaRPr lang="fr-FR" sz="2187" dirty="0"/>
          </a:p>
        </p:txBody>
      </p:sp>
      <p:pic>
        <p:nvPicPr>
          <p:cNvPr id="4" name="Image 3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9E83C23B-B9A2-0D8A-7666-1A20DCD2F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personne, habits, sourire, Visage humain&#10;&#10;Description générée automatiquement">
            <a:extLst>
              <a:ext uri="{FF2B5EF4-FFF2-40B4-BE49-F238E27FC236}">
                <a16:creationId xmlns:a16="http://schemas.microsoft.com/office/drawing/2014/main" id="{DE33E417-F473-3858-64B0-928CAC634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45133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9709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30557"/>
            <a:ext cx="14666472" cy="2744391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Shape 2"/>
          <p:cNvSpPr/>
          <p:nvPr/>
        </p:nvSpPr>
        <p:spPr>
          <a:xfrm>
            <a:off x="1044874" y="343644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 flipH="1">
            <a:off x="1190150" y="3398704"/>
            <a:ext cx="158591" cy="136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593" dirty="0"/>
          </a:p>
        </p:txBody>
      </p:sp>
      <p:sp>
        <p:nvSpPr>
          <p:cNvPr id="8" name="Text 4"/>
          <p:cNvSpPr/>
          <p:nvPr/>
        </p:nvSpPr>
        <p:spPr>
          <a:xfrm>
            <a:off x="1766000" y="3428762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fr-FR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OBJECTIFS</a:t>
            </a:r>
            <a:endParaRPr lang="en-US" sz="2161" dirty="0"/>
          </a:p>
        </p:txBody>
      </p:sp>
      <p:sp>
        <p:nvSpPr>
          <p:cNvPr id="9" name="Text 5"/>
          <p:cNvSpPr/>
          <p:nvPr/>
        </p:nvSpPr>
        <p:spPr>
          <a:xfrm>
            <a:off x="662206" y="4114799"/>
            <a:ext cx="3918028" cy="2866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Connaître les attendus de l’épreuve de l’oral de motivation.</a:t>
            </a:r>
          </a:p>
          <a:p>
            <a:r>
              <a:rPr lang="fr-FR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Analyser et porter un regard réflexif sur son parcours professionnel.</a:t>
            </a:r>
          </a:p>
          <a:p>
            <a:r>
              <a:rPr lang="fr-FR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Construire son oral de motivation à la lumière des attendus du concours.</a:t>
            </a:r>
          </a:p>
          <a:p>
            <a:r>
              <a:rPr lang="fr-FR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S’entraîner à la présentation de l’oral de motivation et au temps d’entretien.</a:t>
            </a:r>
          </a:p>
        </p:txBody>
      </p:sp>
      <p:sp>
        <p:nvSpPr>
          <p:cNvPr id="10" name="Shape 6"/>
          <p:cNvSpPr/>
          <p:nvPr/>
        </p:nvSpPr>
        <p:spPr>
          <a:xfrm>
            <a:off x="4331787" y="3518833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4526891" y="3560028"/>
            <a:ext cx="176332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593" dirty="0"/>
          </a:p>
        </p:txBody>
      </p:sp>
      <p:sp>
        <p:nvSpPr>
          <p:cNvPr id="12" name="Text 8"/>
          <p:cNvSpPr/>
          <p:nvPr/>
        </p:nvSpPr>
        <p:spPr>
          <a:xfrm>
            <a:off x="9032184" y="3396125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DUREE</a:t>
            </a:r>
            <a:endParaRPr lang="en-US" sz="2161" dirty="0"/>
          </a:p>
        </p:txBody>
      </p:sp>
      <p:sp>
        <p:nvSpPr>
          <p:cNvPr id="13" name="Text 9"/>
          <p:cNvSpPr/>
          <p:nvPr/>
        </p:nvSpPr>
        <p:spPr>
          <a:xfrm>
            <a:off x="8341624" y="4057468"/>
            <a:ext cx="2510639" cy="29723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fr-FR" sz="1600" b="1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itchFamily="34" charset="-120"/>
              </a:rPr>
              <a:t>Tronc commun </a:t>
            </a:r>
            <a:r>
              <a:rPr lang="fr-FR" sz="1600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itchFamily="34" charset="-120"/>
              </a:rPr>
              <a:t>: 6h dont </a:t>
            </a:r>
            <a:r>
              <a:rPr lang="fr-FR" sz="1600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1h d’a</a:t>
            </a:r>
            <a:r>
              <a:rPr lang="fr-FR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ccompagnement </a:t>
            </a: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individuel pour préparer l’oral</a:t>
            </a:r>
          </a:p>
          <a:p>
            <a:pPr marL="0" indent="0">
              <a:buNone/>
            </a:pPr>
            <a:endParaRPr lang="fr-FR" sz="1600" kern="0" spc="-35" dirty="0">
              <a:solidFill>
                <a:srgbClr val="27252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1600" b="1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Option </a:t>
            </a:r>
            <a:r>
              <a:rPr lang="fr-FR" sz="1600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1h </a:t>
            </a:r>
          </a:p>
          <a:p>
            <a:r>
              <a:rPr lang="fr-FR" sz="1600" kern="0" spc="-35" dirty="0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Mise</a:t>
            </a:r>
            <a:r>
              <a:rPr lang="fr-F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en situation individuelle : oral de motivation et entretien</a:t>
            </a:r>
          </a:p>
          <a:p>
            <a:pPr marL="0" indent="0">
              <a:lnSpc>
                <a:spcPts val="2766"/>
              </a:lnSpc>
              <a:buNone/>
            </a:pPr>
            <a:endParaRPr lang="fr-FR" sz="1729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77004" y="3436754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11"/>
          <p:cNvSpPr/>
          <p:nvPr/>
        </p:nvSpPr>
        <p:spPr>
          <a:xfrm>
            <a:off x="8468351" y="3460823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593" dirty="0"/>
          </a:p>
        </p:txBody>
      </p:sp>
      <p:sp>
        <p:nvSpPr>
          <p:cNvPr id="16" name="Text 12"/>
          <p:cNvSpPr/>
          <p:nvPr/>
        </p:nvSpPr>
        <p:spPr>
          <a:xfrm>
            <a:off x="11630256" y="3478530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TARIF </a:t>
            </a:r>
            <a:endParaRPr lang="en-US" sz="2161" dirty="0"/>
          </a:p>
        </p:txBody>
      </p:sp>
      <p:sp>
        <p:nvSpPr>
          <p:cNvPr id="17" name="Text 13"/>
          <p:cNvSpPr/>
          <p:nvPr/>
        </p:nvSpPr>
        <p:spPr>
          <a:xfrm>
            <a:off x="9810869" y="5692854"/>
            <a:ext cx="2411849" cy="1053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589956-90DE-01C3-CCD2-485487FCF893}"/>
              </a:ext>
            </a:extLst>
          </p:cNvPr>
          <p:cNvSpPr/>
          <p:nvPr/>
        </p:nvSpPr>
        <p:spPr>
          <a:xfrm rot="20878707">
            <a:off x="709577" y="737877"/>
            <a:ext cx="6960892" cy="1187834"/>
          </a:xfrm>
          <a:prstGeom prst="roundRect">
            <a:avLst/>
          </a:prstGeom>
          <a:noFill/>
          <a:ln w="349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formateurs expérimentés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session en petit groupe qui permet l’accompagnement </a:t>
            </a:r>
            <a:r>
              <a:rPr lang="fr-FR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chacun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B6100C37-8FE6-62DF-3DE4-D27B6C3DB1DD}"/>
              </a:ext>
            </a:extLst>
          </p:cNvPr>
          <p:cNvSpPr/>
          <p:nvPr/>
        </p:nvSpPr>
        <p:spPr>
          <a:xfrm>
            <a:off x="9591318" y="5512287"/>
            <a:ext cx="2411849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7C071CDE-9E79-EF18-9FE7-43F3EC427A16}"/>
              </a:ext>
            </a:extLst>
          </p:cNvPr>
          <p:cNvSpPr/>
          <p:nvPr/>
        </p:nvSpPr>
        <p:spPr>
          <a:xfrm>
            <a:off x="11459078" y="3898736"/>
            <a:ext cx="2960910" cy="2178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Tronc commun : </a:t>
            </a:r>
          </a:p>
          <a:p>
            <a:pPr>
              <a:lnSpc>
                <a:spcPts val="2766"/>
              </a:lnSpc>
            </a:pPr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	85 euros / stagiaire </a:t>
            </a:r>
          </a:p>
          <a:p>
            <a:pPr marL="0" indent="0">
              <a:lnSpc>
                <a:spcPts val="2766"/>
              </a:lnSpc>
              <a:buNone/>
            </a:pPr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Tronc commun + une option  :</a:t>
            </a:r>
          </a:p>
          <a:p>
            <a:pPr marL="0" indent="0">
              <a:lnSpc>
                <a:spcPts val="2766"/>
              </a:lnSpc>
              <a:buNone/>
            </a:pPr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	 170 euros / stagiaire</a:t>
            </a:r>
          </a:p>
          <a:p>
            <a:pPr marL="0" indent="0">
              <a:lnSpc>
                <a:spcPts val="2766"/>
              </a:lnSpc>
              <a:buNone/>
            </a:pPr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endParaRPr lang="en-US" sz="160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D09212-D0C3-B8DB-83F6-108A0DC27DC3}"/>
              </a:ext>
            </a:extLst>
          </p:cNvPr>
          <p:cNvSpPr txBox="1"/>
          <p:nvPr/>
        </p:nvSpPr>
        <p:spPr>
          <a:xfrm>
            <a:off x="4834206" y="4164568"/>
            <a:ext cx="3389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Cette formation s'adresse aux personnes souhaitant se présenter au Concours de Recrutement de Professeurs des Écoles (CRPE) et qui ont besoin d'une préparation efficace.</a:t>
            </a:r>
          </a:p>
          <a:p>
            <a:r>
              <a:rPr lang="fr-FR" sz="16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Les participants doivent satisfaire aux exigences pour s’inscrire au CRPE,</a:t>
            </a:r>
            <a:endParaRPr lang="fr-FR" sz="1600" dirty="0"/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9BD4B97-7E5F-86F8-5626-4F3E414B6596}"/>
              </a:ext>
            </a:extLst>
          </p:cNvPr>
          <p:cNvSpPr/>
          <p:nvPr/>
        </p:nvSpPr>
        <p:spPr>
          <a:xfrm>
            <a:off x="10890373" y="345727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4100916B-A265-CCE5-AB8A-49BF8411E522}"/>
              </a:ext>
            </a:extLst>
          </p:cNvPr>
          <p:cNvSpPr/>
          <p:nvPr/>
        </p:nvSpPr>
        <p:spPr>
          <a:xfrm>
            <a:off x="10977412" y="343164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593" dirty="0"/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F814234A-D198-3B62-C039-F4C68A11B94F}"/>
              </a:ext>
            </a:extLst>
          </p:cNvPr>
          <p:cNvSpPr/>
          <p:nvPr/>
        </p:nvSpPr>
        <p:spPr>
          <a:xfrm>
            <a:off x="4994448" y="3478530"/>
            <a:ext cx="3051781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POUR QUI ? PRE-REQUIS?</a:t>
            </a:r>
            <a:endParaRPr lang="en-US" sz="2161" dirty="0"/>
          </a:p>
        </p:txBody>
      </p:sp>
      <p:sp>
        <p:nvSpPr>
          <p:cNvPr id="29" name="Shape 10">
            <a:extLst>
              <a:ext uri="{FF2B5EF4-FFF2-40B4-BE49-F238E27FC236}">
                <a16:creationId xmlns:a16="http://schemas.microsoft.com/office/drawing/2014/main" id="{6757F710-0F21-8C2D-7C11-717874366323}"/>
              </a:ext>
            </a:extLst>
          </p:cNvPr>
          <p:cNvSpPr/>
          <p:nvPr/>
        </p:nvSpPr>
        <p:spPr>
          <a:xfrm>
            <a:off x="811622" y="6617591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800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5</a:t>
            </a:r>
            <a:endParaRPr lang="en-US" sz="2800" dirty="0"/>
          </a:p>
        </p:txBody>
      </p:sp>
      <p:sp>
        <p:nvSpPr>
          <p:cNvPr id="30" name="Shape 10">
            <a:extLst>
              <a:ext uri="{FF2B5EF4-FFF2-40B4-BE49-F238E27FC236}">
                <a16:creationId xmlns:a16="http://schemas.microsoft.com/office/drawing/2014/main" id="{D6727CA0-A1F9-F195-5825-96349CD3E93E}"/>
              </a:ext>
            </a:extLst>
          </p:cNvPr>
          <p:cNvSpPr/>
          <p:nvPr/>
        </p:nvSpPr>
        <p:spPr>
          <a:xfrm>
            <a:off x="4444677" y="6681575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55F1D736-7D43-E07D-C94B-A78570044EA8}"/>
              </a:ext>
            </a:extLst>
          </p:cNvPr>
          <p:cNvSpPr/>
          <p:nvPr/>
        </p:nvSpPr>
        <p:spPr>
          <a:xfrm>
            <a:off x="4996008" y="643726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endParaRPr lang="en-US" sz="2593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15ACB2B-B0F9-AFBF-8DEB-858F4506EC09}"/>
              </a:ext>
            </a:extLst>
          </p:cNvPr>
          <p:cNvSpPr/>
          <p:nvPr/>
        </p:nvSpPr>
        <p:spPr>
          <a:xfrm>
            <a:off x="4565321" y="6681575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6</a:t>
            </a:r>
            <a:endParaRPr lang="en-US" sz="2593" dirty="0"/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40643988-9CA8-749B-C83E-185338CD4042}"/>
              </a:ext>
            </a:extLst>
          </p:cNvPr>
          <p:cNvSpPr/>
          <p:nvPr/>
        </p:nvSpPr>
        <p:spPr>
          <a:xfrm>
            <a:off x="1534164" y="6681575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EFFECTIF et MODALITES</a:t>
            </a:r>
            <a:endParaRPr lang="en-US" sz="2161" dirty="0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226C3378-8152-ABF6-44F5-F70A2BF6255E}"/>
              </a:ext>
            </a:extLst>
          </p:cNvPr>
          <p:cNvSpPr/>
          <p:nvPr/>
        </p:nvSpPr>
        <p:spPr>
          <a:xfrm>
            <a:off x="5055150" y="6745714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MATERIEL</a:t>
            </a:r>
            <a:endParaRPr lang="en-US" sz="2161" dirty="0"/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B0EC8C54-9C9C-1D04-812B-BE0B122AD213}"/>
              </a:ext>
            </a:extLst>
          </p:cNvPr>
          <p:cNvSpPr/>
          <p:nvPr/>
        </p:nvSpPr>
        <p:spPr>
          <a:xfrm>
            <a:off x="8355613" y="6872344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6E4FC3DC-3743-B8F8-E501-8D3558C0BD5B}"/>
              </a:ext>
            </a:extLst>
          </p:cNvPr>
          <p:cNvSpPr/>
          <p:nvPr/>
        </p:nvSpPr>
        <p:spPr>
          <a:xfrm>
            <a:off x="8507832" y="6884532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7</a:t>
            </a:r>
            <a:endParaRPr lang="en-US" sz="2593" dirty="0"/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C5EEDCAD-5441-7604-26BA-EBBB17D8A0C0}"/>
              </a:ext>
            </a:extLst>
          </p:cNvPr>
          <p:cNvSpPr/>
          <p:nvPr/>
        </p:nvSpPr>
        <p:spPr>
          <a:xfrm>
            <a:off x="9137810" y="6897715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LIEU</a:t>
            </a:r>
            <a:endParaRPr lang="en-US" sz="2161" dirty="0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B0927B25-FEA4-48BE-C0DC-EE55C8BA9EBC}"/>
              </a:ext>
            </a:extLst>
          </p:cNvPr>
          <p:cNvSpPr/>
          <p:nvPr/>
        </p:nvSpPr>
        <p:spPr>
          <a:xfrm>
            <a:off x="1538712" y="7128380"/>
            <a:ext cx="2365467" cy="425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Mini : 10	 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Max : 15</a:t>
            </a:r>
            <a:endParaRPr lang="en-US" sz="1729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85154C37-59C0-900D-A2D4-C4AD46E48B2C}"/>
              </a:ext>
            </a:extLst>
          </p:cNvPr>
          <p:cNvSpPr/>
          <p:nvPr/>
        </p:nvSpPr>
        <p:spPr>
          <a:xfrm>
            <a:off x="4770589" y="7376397"/>
            <a:ext cx="2462417" cy="493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Ordinateur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/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Tablette</a:t>
            </a:r>
            <a:endParaRPr lang="en-US" sz="1729" dirty="0"/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4C4C7375-D209-9914-9782-A6449374377D}"/>
              </a:ext>
            </a:extLst>
          </p:cNvPr>
          <p:cNvSpPr/>
          <p:nvPr/>
        </p:nvSpPr>
        <p:spPr>
          <a:xfrm>
            <a:off x="8926701" y="7410403"/>
            <a:ext cx="1811036" cy="493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À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l’ISO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à Nantes </a:t>
            </a:r>
            <a:endParaRPr lang="en-US" sz="1729" b="1" dirty="0"/>
          </a:p>
        </p:txBody>
      </p:sp>
      <p:pic>
        <p:nvPicPr>
          <p:cNvPr id="3" name="Image 2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FAC6DD08-9936-77AE-ADA4-0E00FCD0A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3ECFEB-257D-0C13-D355-CDC78E927067}"/>
              </a:ext>
            </a:extLst>
          </p:cNvPr>
          <p:cNvSpPr txBox="1"/>
          <p:nvPr/>
        </p:nvSpPr>
        <p:spPr>
          <a:xfrm>
            <a:off x="1525943" y="7553560"/>
            <a:ext cx="26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3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Présentiel et  distanciel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CC"/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905766" y="3820637"/>
            <a:ext cx="5151238" cy="3783330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3"/>
          <p:cNvSpPr/>
          <p:nvPr/>
        </p:nvSpPr>
        <p:spPr>
          <a:xfrm>
            <a:off x="942629" y="38412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fr-FR" sz="240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Descriptif </a:t>
            </a:r>
          </a:p>
        </p:txBody>
      </p:sp>
      <p:sp>
        <p:nvSpPr>
          <p:cNvPr id="8" name="Text 4"/>
          <p:cNvSpPr/>
          <p:nvPr/>
        </p:nvSpPr>
        <p:spPr>
          <a:xfrm>
            <a:off x="942629" y="4241401"/>
            <a:ext cx="4964876" cy="31743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formation "Réussissez votre oral de motivation du CRPE" est conçue pour préparer les candidats au Concours de Recrutement de Professeurs des Écoles (CRPE). Elle vise à fournir aux participants les connaissances et les compétences nécessaires pour réussir sa présentation à l’oral de motivation ainsi que l’entretien lié.</a:t>
            </a:r>
          </a:p>
        </p:txBody>
      </p:sp>
      <p:sp>
        <p:nvSpPr>
          <p:cNvPr id="9" name="Shape 5"/>
          <p:cNvSpPr/>
          <p:nvPr/>
        </p:nvSpPr>
        <p:spPr>
          <a:xfrm>
            <a:off x="7315200" y="3820637"/>
            <a:ext cx="5815173" cy="3898324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0" name="Text 6"/>
          <p:cNvSpPr/>
          <p:nvPr/>
        </p:nvSpPr>
        <p:spPr>
          <a:xfrm>
            <a:off x="7315200" y="3870801"/>
            <a:ext cx="47528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fr-FR" sz="2400" b="1" kern="0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 que vous ferez durant cette formation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A94CA2-BFA0-5D2D-BC90-36840950B416}"/>
              </a:ext>
            </a:extLst>
          </p:cNvPr>
          <p:cNvSpPr txBox="1"/>
          <p:nvPr/>
        </p:nvSpPr>
        <p:spPr>
          <a:xfrm>
            <a:off x="7315200" y="4264108"/>
            <a:ext cx="5666874" cy="329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ts val="2799"/>
              </a:lnSpc>
              <a:buNone/>
            </a:pP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clarifierez les attendus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de l’épreuve,</a:t>
            </a:r>
          </a:p>
          <a:p>
            <a:pPr marL="0" indent="0" algn="just">
              <a:lnSpc>
                <a:spcPts val="2799"/>
              </a:lnSpc>
              <a:buNone/>
            </a:pP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situerez et analyserez votre contexte pour décrire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votre parcours de manière professionnelle,</a:t>
            </a:r>
          </a:p>
          <a:p>
            <a:pPr marL="0" indent="0" algn="just">
              <a:lnSpc>
                <a:spcPts val="2799"/>
              </a:lnSpc>
              <a:buNone/>
            </a:pP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rédigerez votre présentation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d’oral de motivation,</a:t>
            </a:r>
          </a:p>
          <a:p>
            <a:pPr marL="0" indent="0" algn="just">
              <a:lnSpc>
                <a:spcPts val="2799"/>
              </a:lnSpc>
              <a:buNone/>
            </a:pP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porterez un regard réflexif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sur votre production et </a:t>
            </a: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anticiperez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les questions du jury,</a:t>
            </a:r>
          </a:p>
          <a:p>
            <a:pPr marL="0" indent="0" algn="just">
              <a:lnSpc>
                <a:spcPts val="2799"/>
              </a:lnSpc>
              <a:buNone/>
            </a:pPr>
            <a:r>
              <a:rPr lang="fr-FR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vous entraînerez </a:t>
            </a:r>
            <a:r>
              <a:rPr lang="fr-FR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individuellement, en binômes et collectif.</a:t>
            </a:r>
          </a:p>
          <a:p>
            <a:pPr marL="0" indent="0" algn="just">
              <a:lnSpc>
                <a:spcPts val="2799"/>
              </a:lnSpc>
              <a:buNone/>
            </a:pPr>
            <a:endParaRPr lang="fr-FR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89A7A0E2-034B-2C69-41DC-E67B10188FCE}"/>
              </a:ext>
            </a:extLst>
          </p:cNvPr>
          <p:cNvSpPr/>
          <p:nvPr/>
        </p:nvSpPr>
        <p:spPr>
          <a:xfrm>
            <a:off x="905766" y="1078526"/>
            <a:ext cx="5151238" cy="996175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r>
              <a:rPr lang="fr-FR" dirty="0"/>
              <a:t>FORMATEUR : </a:t>
            </a:r>
          </a:p>
          <a:p>
            <a:r>
              <a:rPr lang="fr-FR" dirty="0"/>
              <a:t>G COIGNET : formateur en Pédagogie Générale, certifié CAPPEI</a:t>
            </a: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C17B44C3-F530-063A-4805-F14DF526A6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63EADF9-68D6-01A1-5354-4BC8D779B15B}"/>
              </a:ext>
            </a:extLst>
          </p:cNvPr>
          <p:cNvSpPr txBox="1"/>
          <p:nvPr/>
        </p:nvSpPr>
        <p:spPr>
          <a:xfrm>
            <a:off x="7422077" y="1106443"/>
            <a:ext cx="5815173" cy="923330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Programme détaillé: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PROGRAMME ORAL MOTIVATION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906" y="21075"/>
            <a:ext cx="14630400" cy="8229600"/>
          </a:xfrm>
          <a:prstGeom prst="rect">
            <a:avLst/>
          </a:prstGeom>
          <a:solidFill>
            <a:srgbClr val="FFFFCC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291358" y="1816298"/>
            <a:ext cx="6012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 processus d'inscription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1. Candidature en ligne</a:t>
            </a:r>
            <a:endParaRPr lang="en-US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456509"/>
            <a:ext cx="309340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Remplissez le formulaire d'inscription sur le lien suivant </a:t>
            </a:r>
            <a:r>
              <a:rPr lang="fr-FR" sz="1750" kern="0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: </a:t>
            </a:r>
            <a:r>
              <a:rPr lang="fr-FR" sz="1400" b="0" i="0">
                <a:effectLst/>
                <a:latin typeface="Open Sans" panose="020B0606030504020204" pitchFamily="34" charset="0"/>
                <a:hlinkClick r:id="rId4"/>
              </a:rPr>
              <a:t>lien inscription oral motivation</a:t>
            </a:r>
            <a:endParaRPr lang="fr-FR" sz="1400" dirty="0"/>
          </a:p>
        </p:txBody>
      </p:sp>
      <p:sp>
        <p:nvSpPr>
          <p:cNvPr id="7" name="Text 4"/>
          <p:cNvSpPr/>
          <p:nvPr/>
        </p:nvSpPr>
        <p:spPr>
          <a:xfrm>
            <a:off x="5847398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2. Une réponse 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456509"/>
            <a:ext cx="2949416" cy="1701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recevrez la confirmation de votre inscription au regard des places disponibles avec un lien pour le régalement.</a:t>
            </a:r>
            <a:endParaRPr lang="fr-FR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 Un règlement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Votre place sera réservée lors du paiement en ligne.</a:t>
            </a:r>
            <a:endParaRPr lang="fr-FR" sz="175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89913131-BE92-5CF7-3F16-5B28E7A01731}"/>
              </a:ext>
            </a:extLst>
          </p:cNvPr>
          <p:cNvSpPr/>
          <p:nvPr/>
        </p:nvSpPr>
        <p:spPr>
          <a:xfrm>
            <a:off x="2348389" y="6459676"/>
            <a:ext cx="6961710" cy="1279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Adaptation de la formation aux personnes en situation de handicap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r>
              <a:rPr lang="fr-FR" sz="1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Nous mettons en place les moyens nécessaires pour adapter la formation aux personnes en situation de handicap, en fonction de leurs besoins spécifiques. Nous vous invitons à nous contacter pour discuter des modalités d'adaptation</a:t>
            </a:r>
            <a:r>
              <a:rPr lang="fr-F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3475B502-DF96-2AEE-4332-A4324C3BA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442</Words>
  <Application>Microsoft Office PowerPoint</Application>
  <PresentationFormat>Personnalisé</PresentationFormat>
  <Paragraphs>65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adonis-web</vt:lpstr>
      <vt:lpstr>Aptos</vt:lpstr>
      <vt:lpstr>Arial</vt:lpstr>
      <vt:lpstr>Calibri</vt:lpstr>
      <vt:lpstr>Open Sans</vt:lpstr>
      <vt:lpstr>Source Sans Pro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Cécile Raimbourg</cp:lastModifiedBy>
  <cp:revision>22</cp:revision>
  <dcterms:created xsi:type="dcterms:W3CDTF">2023-12-01T15:34:02Z</dcterms:created>
  <dcterms:modified xsi:type="dcterms:W3CDTF">2024-05-21T12:52:59Z</dcterms:modified>
</cp:coreProperties>
</file>