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7" r:id="rId3"/>
    <p:sldId id="258" r:id="rId4"/>
    <p:sldId id="259" r:id="rId5"/>
    <p:sldId id="261" r:id="rId6"/>
    <p:sldId id="262" r:id="rId7"/>
    <p:sldId id="263" r:id="rId8"/>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9" d="100"/>
          <a:sy n="69" d="100"/>
        </p:scale>
        <p:origin x="67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3491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gamma.ap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www.institut-ozanam.org/wp-content/uploads/2024/05/Pack_Dissertation_Ecrit-francais-maths_CRPE.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hyperlink" Target="mailto:craimbourg@ec44.fr" TargetMode="External"/><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hyperlink" Target="https://www.askabox.fr/repondre.php?s=469430&amp;r=SP4weFKhdp33"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txBody>
          <a:bodyPr/>
          <a:lstStyle/>
          <a:p>
            <a:endParaRPr lang="fr-FR"/>
          </a:p>
        </p:txBody>
      </p:sp>
      <p:sp>
        <p:nvSpPr>
          <p:cNvPr id="3" name="Shape 1"/>
          <p:cNvSpPr/>
          <p:nvPr/>
        </p:nvSpPr>
        <p:spPr>
          <a:xfrm>
            <a:off x="-7620" y="0"/>
            <a:ext cx="14630400" cy="8229600"/>
          </a:xfrm>
          <a:prstGeom prst="rect">
            <a:avLst/>
          </a:prstGeom>
          <a:solidFill>
            <a:srgbClr val="FFFDE6"/>
          </a:solidFill>
          <a:ln/>
        </p:spPr>
        <p:txBody>
          <a:bodyPr/>
          <a:lstStyle/>
          <a:p>
            <a:endParaRPr lang="fr-FR"/>
          </a:p>
        </p:txBody>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6" name="Text 3"/>
          <p:cNvSpPr/>
          <p:nvPr/>
        </p:nvSpPr>
        <p:spPr>
          <a:xfrm>
            <a:off x="993320" y="5230441"/>
            <a:ext cx="7477601" cy="1066205"/>
          </a:xfrm>
          <a:prstGeom prst="rect">
            <a:avLst/>
          </a:prstGeom>
          <a:noFill/>
          <a:ln/>
        </p:spPr>
        <p:txBody>
          <a:bodyPr wrap="square" rtlCol="0" anchor="t"/>
          <a:lstStyle/>
          <a:p>
            <a:pPr marL="0" indent="0">
              <a:lnSpc>
                <a:spcPts val="2799"/>
              </a:lnSpc>
              <a:buNone/>
            </a:pPr>
            <a:r>
              <a:rPr lang="en-US" sz="1750" dirty="0">
                <a:solidFill>
                  <a:srgbClr val="3B4E4E"/>
                </a:solidFill>
                <a:latin typeface="Overpass" pitchFamily="34" charset="0"/>
                <a:ea typeface="Overpass" pitchFamily="34" charset="-122"/>
                <a:cs typeface="Overpass" pitchFamily="34" charset="-120"/>
              </a:rPr>
              <a:t>Cette formation approfondie vous guidera dans la préparation des épreuves de dissertation et de leçon du concours CRPE, vous équipant des compétences essentielles pour réussir ce défi stimulant.</a:t>
            </a:r>
            <a:endParaRPr lang="en-US" sz="1750" dirty="0"/>
          </a:p>
        </p:txBody>
      </p:sp>
      <p:sp>
        <p:nvSpPr>
          <p:cNvPr id="7" name="Shape 4"/>
          <p:cNvSpPr/>
          <p:nvPr/>
        </p:nvSpPr>
        <p:spPr>
          <a:xfrm>
            <a:off x="833199" y="6198989"/>
            <a:ext cx="355402" cy="355402"/>
          </a:xfrm>
          <a:prstGeom prst="roundRect">
            <a:avLst>
              <a:gd name="adj" fmla="val 25726039"/>
            </a:avLst>
          </a:prstGeom>
          <a:solidFill>
            <a:srgbClr val="06D479"/>
          </a:solidFill>
          <a:ln w="7620">
            <a:solidFill>
              <a:srgbClr val="FFFFFF"/>
            </a:solidFill>
            <a:prstDash val="solid"/>
          </a:ln>
        </p:spPr>
        <p:txBody>
          <a:bodyPr/>
          <a:lstStyle/>
          <a:p>
            <a:endParaRPr lang="fr-FR"/>
          </a:p>
        </p:txBody>
      </p:sp>
      <p:sp>
        <p:nvSpPr>
          <p:cNvPr id="8" name="Text 5"/>
          <p:cNvSpPr/>
          <p:nvPr/>
        </p:nvSpPr>
        <p:spPr>
          <a:xfrm>
            <a:off x="914519" y="6303526"/>
            <a:ext cx="192643" cy="146328"/>
          </a:xfrm>
          <a:prstGeom prst="rect">
            <a:avLst/>
          </a:prstGeom>
          <a:noFill/>
          <a:ln/>
        </p:spPr>
        <p:txBody>
          <a:bodyPr wrap="none" rtlCol="0" anchor="t"/>
          <a:lstStyle/>
          <a:p>
            <a:pPr marL="0" indent="0" algn="ctr">
              <a:lnSpc>
                <a:spcPts val="1152"/>
              </a:lnSpc>
              <a:buNone/>
            </a:pPr>
            <a:r>
              <a:rPr lang="en-US" sz="1152" dirty="0">
                <a:solidFill>
                  <a:srgbClr val="3C3838"/>
                </a:solidFill>
                <a:latin typeface="Overpass" pitchFamily="34" charset="0"/>
                <a:ea typeface="Overpass" pitchFamily="34" charset="-122"/>
                <a:cs typeface="Overpass" pitchFamily="34" charset="-120"/>
              </a:rPr>
              <a:t>C</a:t>
            </a:r>
            <a:endParaRPr lang="en-US" sz="1152" dirty="0"/>
          </a:p>
        </p:txBody>
      </p:sp>
      <p:pic>
        <p:nvPicPr>
          <p:cNvPr id="10"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
        <p:nvSpPr>
          <p:cNvPr id="5" name="Text 1">
            <a:extLst>
              <a:ext uri="{FF2B5EF4-FFF2-40B4-BE49-F238E27FC236}">
                <a16:creationId xmlns:a16="http://schemas.microsoft.com/office/drawing/2014/main" id="{86A4CD59-F1C9-A4E8-F663-39E0D862B01B}"/>
              </a:ext>
            </a:extLst>
          </p:cNvPr>
          <p:cNvSpPr/>
          <p:nvPr/>
        </p:nvSpPr>
        <p:spPr>
          <a:xfrm>
            <a:off x="697812" y="1383066"/>
            <a:ext cx="7755996" cy="3310566"/>
          </a:xfrm>
          <a:prstGeom prst="rect">
            <a:avLst/>
          </a:prstGeom>
          <a:noFill/>
          <a:ln/>
        </p:spPr>
        <p:txBody>
          <a:bodyPr wrap="square" rtlCol="0" anchor="t"/>
          <a:lstStyle/>
          <a:p>
            <a:pPr algn="ctr">
              <a:lnSpc>
                <a:spcPts val="6561"/>
              </a:lnSpc>
            </a:pPr>
            <a:r>
              <a:rPr lang="fr-FR" sz="4800" b="1" dirty="0">
                <a:solidFill>
                  <a:schemeClr val="tx1">
                    <a:lumMod val="50000"/>
                    <a:lumOff val="50000"/>
                  </a:schemeClr>
                </a:solidFill>
                <a:effectLst/>
                <a:latin typeface="Calibri" panose="020F0502020204030204" pitchFamily="34" charset="0"/>
                <a:ea typeface="adonis-web"/>
              </a:rPr>
              <a:t>Formation CRPE, le pack : dissertation et leçon français et maths</a:t>
            </a:r>
            <a:endParaRPr lang="fr-FR" sz="5249" dirty="0">
              <a:solidFill>
                <a:schemeClr val="tx1">
                  <a:lumMod val="50000"/>
                  <a:lumOff val="5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txBody>
          <a:bodyPr/>
          <a:lstStyle/>
          <a:p>
            <a:endParaRPr lang="fr-FR"/>
          </a:p>
        </p:txBody>
      </p:sp>
      <p:sp>
        <p:nvSpPr>
          <p:cNvPr id="3" name="Shape 1"/>
          <p:cNvSpPr/>
          <p:nvPr/>
        </p:nvSpPr>
        <p:spPr>
          <a:xfrm>
            <a:off x="0" y="0"/>
            <a:ext cx="14630400" cy="8229600"/>
          </a:xfrm>
          <a:prstGeom prst="rect">
            <a:avLst/>
          </a:prstGeom>
          <a:solidFill>
            <a:srgbClr val="FFFDE6"/>
          </a:solidFill>
          <a:ln/>
        </p:spPr>
        <p:txBody>
          <a:bodyPr/>
          <a:lstStyle/>
          <a:p>
            <a:endParaRPr lang="fr-FR"/>
          </a:p>
        </p:txBody>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FFFDE6">
              <a:alpha val="85000"/>
            </a:srgbClr>
          </a:solidFill>
          <a:ln/>
        </p:spPr>
        <p:txBody>
          <a:bodyPr/>
          <a:lstStyle/>
          <a:p>
            <a:endParaRPr lang="fr-FR"/>
          </a:p>
        </p:txBody>
      </p:sp>
      <p:sp>
        <p:nvSpPr>
          <p:cNvPr id="6" name="Text 3"/>
          <p:cNvSpPr/>
          <p:nvPr/>
        </p:nvSpPr>
        <p:spPr>
          <a:xfrm>
            <a:off x="2037993" y="1161024"/>
            <a:ext cx="8293656" cy="694373"/>
          </a:xfrm>
          <a:prstGeom prst="rect">
            <a:avLst/>
          </a:prstGeom>
          <a:noFill/>
          <a:ln/>
        </p:spPr>
        <p:txBody>
          <a:bodyPr wrap="none" rtlCol="0" anchor="t"/>
          <a:lstStyle/>
          <a:p>
            <a:pPr marL="0" indent="0">
              <a:lnSpc>
                <a:spcPts val="5468"/>
              </a:lnSpc>
              <a:buNone/>
            </a:pPr>
            <a:r>
              <a:rPr lang="en-US" sz="4374" b="1" dirty="0">
                <a:solidFill>
                  <a:srgbClr val="233939"/>
                </a:solidFill>
                <a:latin typeface="Syne" pitchFamily="34" charset="0"/>
                <a:ea typeface="Syne" pitchFamily="34" charset="-122"/>
                <a:cs typeface="Syne" pitchFamily="34" charset="-120"/>
              </a:rPr>
              <a:t>Description de la formation</a:t>
            </a:r>
            <a:endParaRPr lang="en-US" sz="4374" dirty="0"/>
          </a:p>
        </p:txBody>
      </p:sp>
      <p:sp>
        <p:nvSpPr>
          <p:cNvPr id="7" name="Text 4"/>
          <p:cNvSpPr/>
          <p:nvPr/>
        </p:nvSpPr>
        <p:spPr>
          <a:xfrm>
            <a:off x="2037993" y="2188653"/>
            <a:ext cx="10554414" cy="1066205"/>
          </a:xfrm>
          <a:prstGeom prst="rect">
            <a:avLst/>
          </a:prstGeom>
          <a:noFill/>
          <a:ln/>
        </p:spPr>
        <p:txBody>
          <a:bodyPr wrap="square" rtlCol="0" anchor="t"/>
          <a:lstStyle/>
          <a:p>
            <a:pPr marL="0" indent="0">
              <a:lnSpc>
                <a:spcPts val="2799"/>
              </a:lnSpc>
              <a:buNone/>
            </a:pPr>
            <a:r>
              <a:rPr lang="en-US" sz="1750" dirty="0">
                <a:solidFill>
                  <a:srgbClr val="3B4E4E"/>
                </a:solidFill>
                <a:latin typeface="Overpass" pitchFamily="34" charset="0"/>
                <a:ea typeface="Overpass" pitchFamily="34" charset="-122"/>
                <a:cs typeface="Overpass" pitchFamily="34" charset="-120"/>
              </a:rPr>
              <a:t>La formation couvre en détail les techniques de rédaction de la dissertation et de conception de la leçon, avec des conseils d'experts et des exercices pratiques. Un accent particulier sera mis sur le développement de votre pensée critique et de vos compétences pédagogiques.</a:t>
            </a:r>
            <a:endParaRPr lang="en-US" sz="1750" dirty="0"/>
          </a:p>
        </p:txBody>
      </p:sp>
      <p:sp>
        <p:nvSpPr>
          <p:cNvPr id="9" name="Text 3">
            <a:extLst>
              <a:ext uri="{FF2B5EF4-FFF2-40B4-BE49-F238E27FC236}">
                <a16:creationId xmlns:a16="http://schemas.microsoft.com/office/drawing/2014/main" id="{4603CDDE-8C3E-28EF-B5A0-299FEA6D1541}"/>
              </a:ext>
            </a:extLst>
          </p:cNvPr>
          <p:cNvSpPr/>
          <p:nvPr/>
        </p:nvSpPr>
        <p:spPr>
          <a:xfrm>
            <a:off x="2037993" y="4074200"/>
            <a:ext cx="11555344" cy="901952"/>
          </a:xfrm>
          <a:prstGeom prst="rect">
            <a:avLst/>
          </a:prstGeom>
          <a:noFill/>
          <a:ln/>
        </p:spPr>
        <p:txBody>
          <a:bodyPr wrap="none" rtlCol="0" anchor="t"/>
          <a:lstStyle/>
          <a:p>
            <a:pPr>
              <a:lnSpc>
                <a:spcPts val="5468"/>
              </a:lnSpc>
            </a:pPr>
            <a:r>
              <a:rPr lang="en-US" sz="4374" b="1" dirty="0" err="1">
                <a:solidFill>
                  <a:srgbClr val="233939"/>
                </a:solidFill>
                <a:latin typeface="Syne" pitchFamily="34" charset="0"/>
                <a:ea typeface="Syne" pitchFamily="34" charset="-122"/>
                <a:cs typeface="Syne" pitchFamily="34" charset="-120"/>
              </a:rPr>
              <a:t>Programme</a:t>
            </a:r>
            <a:r>
              <a:rPr lang="en-US" sz="4374" b="1" dirty="0">
                <a:solidFill>
                  <a:srgbClr val="233939"/>
                </a:solidFill>
                <a:latin typeface="Syne" pitchFamily="34" charset="0"/>
                <a:ea typeface="Syne" pitchFamily="34" charset="-122"/>
                <a:cs typeface="Syne" pitchFamily="34" charset="-120"/>
              </a:rPr>
              <a:t> </a:t>
            </a:r>
            <a:r>
              <a:rPr lang="en-US" sz="4374" b="1" dirty="0" err="1">
                <a:solidFill>
                  <a:srgbClr val="233939"/>
                </a:solidFill>
                <a:latin typeface="Syne" pitchFamily="34" charset="0"/>
                <a:ea typeface="Syne" pitchFamily="34" charset="-122"/>
                <a:cs typeface="Syne" pitchFamily="34" charset="-120"/>
              </a:rPr>
              <a:t>détaillé</a:t>
            </a:r>
            <a:r>
              <a:rPr lang="en-US" sz="4374" b="1" dirty="0">
                <a:solidFill>
                  <a:srgbClr val="233939"/>
                </a:solidFill>
                <a:latin typeface="Syne" pitchFamily="34" charset="0"/>
                <a:ea typeface="Syne" pitchFamily="34" charset="-122"/>
                <a:cs typeface="Syne" pitchFamily="34" charset="-120"/>
              </a:rPr>
              <a:t>: </a:t>
            </a:r>
            <a:r>
              <a:rPr lang="fr-FR" sz="1800" u="sng" dirty="0">
                <a:solidFill>
                  <a:srgbClr val="0563C1"/>
                </a:solidFill>
                <a:effectLst/>
                <a:latin typeface="Aptos" panose="020B0004020202020204" pitchFamily="34" charset="0"/>
                <a:ea typeface="Times New Roman" panose="02020603050405020304" pitchFamily="18" charset="0"/>
                <a:cs typeface="Times New Roman" panose="02020603050405020304" pitchFamily="18" charset="0"/>
                <a:hlinkClick r:id="rId4"/>
              </a:rPr>
              <a:t>PROGRAMME PACK</a:t>
            </a:r>
            <a:endParaRPr lang="fr-FR" sz="1800" dirty="0">
              <a:effectLst/>
              <a:latin typeface="Aptos" panose="020B0004020202020204" pitchFamily="34" charset="0"/>
              <a:ea typeface="Aptos" panose="020B0004020202020204" pitchFamily="34" charset="0"/>
              <a:cs typeface="Times New Roman" panose="02020603050405020304" pitchFamily="18" charset="0"/>
            </a:endParaRPr>
          </a:p>
          <a:p>
            <a:pPr>
              <a:lnSpc>
                <a:spcPts val="5468"/>
              </a:lnSpc>
            </a:pPr>
            <a:r>
              <a:rPr lang="en-US" sz="4374" b="1" dirty="0">
                <a:solidFill>
                  <a:srgbClr val="233939"/>
                </a:solidFill>
                <a:latin typeface="Syne" pitchFamily="34" charset="0"/>
                <a:ea typeface="Syne" pitchFamily="34" charset="-122"/>
                <a:cs typeface="Syne" pitchFamily="34" charset="-120"/>
              </a:rPr>
              <a:t> </a:t>
            </a:r>
            <a:endParaRPr lang="en-US" sz="4374" dirty="0"/>
          </a:p>
        </p:txBody>
      </p:sp>
      <p:sp>
        <p:nvSpPr>
          <p:cNvPr id="10" name="Text 4">
            <a:extLst>
              <a:ext uri="{FF2B5EF4-FFF2-40B4-BE49-F238E27FC236}">
                <a16:creationId xmlns:a16="http://schemas.microsoft.com/office/drawing/2014/main" id="{85C22434-EEDD-FF87-57F2-F2C847E36799}"/>
              </a:ext>
            </a:extLst>
          </p:cNvPr>
          <p:cNvSpPr/>
          <p:nvPr/>
        </p:nvSpPr>
        <p:spPr>
          <a:xfrm>
            <a:off x="2037993" y="4954155"/>
            <a:ext cx="10554414" cy="1066205"/>
          </a:xfrm>
          <a:prstGeom prst="rect">
            <a:avLst/>
          </a:prstGeom>
          <a:noFill/>
          <a:ln/>
        </p:spPr>
        <p:txBody>
          <a:bodyPr wrap="square" rtlCol="0" anchor="t"/>
          <a:lstStyle/>
          <a:p>
            <a:pPr marL="0" indent="0">
              <a:lnSpc>
                <a:spcPts val="2799"/>
              </a:lnSpc>
              <a:buNone/>
            </a:pP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txBody>
          <a:bodyPr/>
          <a:lstStyle/>
          <a:p>
            <a:endParaRPr lang="fr-FR"/>
          </a:p>
        </p:txBody>
      </p:sp>
      <p:sp>
        <p:nvSpPr>
          <p:cNvPr id="3" name="Shape 1"/>
          <p:cNvSpPr/>
          <p:nvPr/>
        </p:nvSpPr>
        <p:spPr>
          <a:xfrm>
            <a:off x="0" y="0"/>
            <a:ext cx="14630400" cy="8229600"/>
          </a:xfrm>
          <a:prstGeom prst="rect">
            <a:avLst/>
          </a:prstGeom>
          <a:solidFill>
            <a:srgbClr val="FFFDE6"/>
          </a:solidFill>
          <a:ln/>
        </p:spPr>
        <p:txBody>
          <a:bodyPr/>
          <a:lstStyle/>
          <a:p>
            <a:endParaRPr lang="fr-FR"/>
          </a:p>
        </p:txBody>
      </p:sp>
      <p:pic>
        <p:nvPicPr>
          <p:cNvPr id="4" name="Image 0" descr="preencoded.png"/>
          <p:cNvPicPr>
            <a:picLocks noChangeAspect="1"/>
          </p:cNvPicPr>
          <p:nvPr/>
        </p:nvPicPr>
        <p:blipFill>
          <a:blip r:embed="rId3"/>
          <a:stretch>
            <a:fillRect/>
          </a:stretch>
        </p:blipFill>
        <p:spPr>
          <a:xfrm>
            <a:off x="0" y="0"/>
            <a:ext cx="14630400" cy="2777490"/>
          </a:xfrm>
          <a:prstGeom prst="rect">
            <a:avLst/>
          </a:prstGeom>
        </p:spPr>
      </p:pic>
      <p:sp>
        <p:nvSpPr>
          <p:cNvPr id="5" name="Text 2"/>
          <p:cNvSpPr/>
          <p:nvPr/>
        </p:nvSpPr>
        <p:spPr>
          <a:xfrm>
            <a:off x="2037993" y="3566517"/>
            <a:ext cx="7578804" cy="694373"/>
          </a:xfrm>
          <a:prstGeom prst="rect">
            <a:avLst/>
          </a:prstGeom>
          <a:noFill/>
          <a:ln/>
        </p:spPr>
        <p:txBody>
          <a:bodyPr wrap="none" rtlCol="0" anchor="t"/>
          <a:lstStyle/>
          <a:p>
            <a:pPr marL="0" indent="0">
              <a:lnSpc>
                <a:spcPts val="5468"/>
              </a:lnSpc>
              <a:buNone/>
            </a:pPr>
            <a:r>
              <a:rPr lang="en-US" sz="4374" b="1" dirty="0">
                <a:solidFill>
                  <a:srgbClr val="233939"/>
                </a:solidFill>
                <a:latin typeface="Syne" pitchFamily="34" charset="0"/>
                <a:ea typeface="Syne" pitchFamily="34" charset="-122"/>
                <a:cs typeface="Syne" pitchFamily="34" charset="-120"/>
              </a:rPr>
              <a:t>Objectifs de la formation</a:t>
            </a:r>
            <a:endParaRPr lang="en-US" sz="4374" dirty="0"/>
          </a:p>
        </p:txBody>
      </p:sp>
      <p:sp>
        <p:nvSpPr>
          <p:cNvPr id="6" name="Shape 3"/>
          <p:cNvSpPr/>
          <p:nvPr/>
        </p:nvSpPr>
        <p:spPr>
          <a:xfrm>
            <a:off x="2037993" y="4767739"/>
            <a:ext cx="499943" cy="499943"/>
          </a:xfrm>
          <a:prstGeom prst="roundRect">
            <a:avLst>
              <a:gd name="adj" fmla="val 20000"/>
            </a:avLst>
          </a:prstGeom>
          <a:solidFill>
            <a:srgbClr val="DDEEE6"/>
          </a:solidFill>
          <a:ln w="7620">
            <a:solidFill>
              <a:srgbClr val="C3D4CC"/>
            </a:solidFill>
            <a:prstDash val="solid"/>
          </a:ln>
        </p:spPr>
        <p:txBody>
          <a:bodyPr/>
          <a:lstStyle/>
          <a:p>
            <a:endParaRPr lang="fr-FR"/>
          </a:p>
        </p:txBody>
      </p:sp>
      <p:sp>
        <p:nvSpPr>
          <p:cNvPr id="7" name="Text 4"/>
          <p:cNvSpPr/>
          <p:nvPr/>
        </p:nvSpPr>
        <p:spPr>
          <a:xfrm>
            <a:off x="2222897" y="4809411"/>
            <a:ext cx="130016" cy="416481"/>
          </a:xfrm>
          <a:prstGeom prst="rect">
            <a:avLst/>
          </a:prstGeom>
          <a:noFill/>
          <a:ln/>
        </p:spPr>
        <p:txBody>
          <a:bodyPr wrap="none" rtlCol="0" anchor="t"/>
          <a:lstStyle/>
          <a:p>
            <a:pPr marL="0" indent="0" algn="ctr">
              <a:lnSpc>
                <a:spcPts val="3281"/>
              </a:lnSpc>
              <a:buNone/>
            </a:pPr>
            <a:r>
              <a:rPr lang="en-US" sz="2624" b="1" dirty="0">
                <a:solidFill>
                  <a:srgbClr val="3B4E4E"/>
                </a:solidFill>
                <a:latin typeface="Syne" pitchFamily="34" charset="0"/>
                <a:ea typeface="Syne" pitchFamily="34" charset="-122"/>
                <a:cs typeface="Syne" pitchFamily="34" charset="-120"/>
              </a:rPr>
              <a:t>1</a:t>
            </a:r>
            <a:endParaRPr lang="en-US" sz="2624" dirty="0"/>
          </a:p>
        </p:txBody>
      </p:sp>
      <p:sp>
        <p:nvSpPr>
          <p:cNvPr id="8" name="Text 5"/>
          <p:cNvSpPr/>
          <p:nvPr/>
        </p:nvSpPr>
        <p:spPr>
          <a:xfrm>
            <a:off x="2760107" y="4844058"/>
            <a:ext cx="2647950" cy="1041559"/>
          </a:xfrm>
          <a:prstGeom prst="rect">
            <a:avLst/>
          </a:prstGeom>
          <a:noFill/>
          <a:ln/>
        </p:spPr>
        <p:txBody>
          <a:bodyPr wrap="square" rtlCol="0" anchor="t"/>
          <a:lstStyle/>
          <a:p>
            <a:pPr marL="0" indent="0">
              <a:lnSpc>
                <a:spcPts val="2734"/>
              </a:lnSpc>
              <a:buNone/>
            </a:pPr>
            <a:r>
              <a:rPr lang="en-US" sz="2187" b="1" dirty="0">
                <a:solidFill>
                  <a:srgbClr val="3B4E4E"/>
                </a:solidFill>
                <a:latin typeface="Syne" pitchFamily="34" charset="0"/>
                <a:ea typeface="Syne" pitchFamily="34" charset="-122"/>
                <a:cs typeface="Syne" pitchFamily="34" charset="-120"/>
              </a:rPr>
              <a:t>Maîtriser la méthodologie de la dissertation</a:t>
            </a:r>
            <a:endParaRPr lang="en-US" sz="2187" dirty="0"/>
          </a:p>
        </p:txBody>
      </p:sp>
      <p:sp>
        <p:nvSpPr>
          <p:cNvPr id="9" name="Text 6"/>
          <p:cNvSpPr/>
          <p:nvPr/>
        </p:nvSpPr>
        <p:spPr>
          <a:xfrm>
            <a:off x="2760107" y="6018848"/>
            <a:ext cx="2647950" cy="1066205"/>
          </a:xfrm>
          <a:prstGeom prst="rect">
            <a:avLst/>
          </a:prstGeom>
          <a:noFill/>
          <a:ln/>
        </p:spPr>
        <p:txBody>
          <a:bodyPr wrap="square" rtlCol="0" anchor="t"/>
          <a:lstStyle/>
          <a:p>
            <a:pPr marL="0" indent="0">
              <a:lnSpc>
                <a:spcPts val="2799"/>
              </a:lnSpc>
              <a:buNone/>
            </a:pPr>
            <a:r>
              <a:rPr lang="en-US" sz="1750" dirty="0">
                <a:solidFill>
                  <a:srgbClr val="3B4E4E"/>
                </a:solidFill>
                <a:latin typeface="Overpass" pitchFamily="34" charset="0"/>
                <a:ea typeface="Overpass" pitchFamily="34" charset="-122"/>
                <a:cs typeface="Overpass" pitchFamily="34" charset="-120"/>
              </a:rPr>
              <a:t>Apprendre à structurer votre réflexion et à rédiger un devoir de qualité.</a:t>
            </a:r>
            <a:endParaRPr lang="en-US" sz="1750" dirty="0"/>
          </a:p>
        </p:txBody>
      </p:sp>
      <p:sp>
        <p:nvSpPr>
          <p:cNvPr id="10" name="Shape 7"/>
          <p:cNvSpPr/>
          <p:nvPr/>
        </p:nvSpPr>
        <p:spPr>
          <a:xfrm>
            <a:off x="5630228" y="4767739"/>
            <a:ext cx="499943" cy="499943"/>
          </a:xfrm>
          <a:prstGeom prst="roundRect">
            <a:avLst>
              <a:gd name="adj" fmla="val 20000"/>
            </a:avLst>
          </a:prstGeom>
          <a:solidFill>
            <a:srgbClr val="DDEEE6"/>
          </a:solidFill>
          <a:ln w="7620">
            <a:solidFill>
              <a:srgbClr val="C3D4CC"/>
            </a:solidFill>
            <a:prstDash val="solid"/>
          </a:ln>
        </p:spPr>
        <p:txBody>
          <a:bodyPr/>
          <a:lstStyle/>
          <a:p>
            <a:endParaRPr lang="fr-FR"/>
          </a:p>
        </p:txBody>
      </p:sp>
      <p:sp>
        <p:nvSpPr>
          <p:cNvPr id="11" name="Text 8"/>
          <p:cNvSpPr/>
          <p:nvPr/>
        </p:nvSpPr>
        <p:spPr>
          <a:xfrm>
            <a:off x="5776198" y="4809411"/>
            <a:ext cx="208002" cy="416481"/>
          </a:xfrm>
          <a:prstGeom prst="rect">
            <a:avLst/>
          </a:prstGeom>
          <a:noFill/>
          <a:ln/>
        </p:spPr>
        <p:txBody>
          <a:bodyPr wrap="none" rtlCol="0" anchor="t"/>
          <a:lstStyle/>
          <a:p>
            <a:pPr marL="0" indent="0" algn="ctr">
              <a:lnSpc>
                <a:spcPts val="3281"/>
              </a:lnSpc>
              <a:buNone/>
            </a:pPr>
            <a:r>
              <a:rPr lang="en-US" sz="2624" b="1" dirty="0">
                <a:solidFill>
                  <a:srgbClr val="3B4E4E"/>
                </a:solidFill>
                <a:latin typeface="Syne" pitchFamily="34" charset="0"/>
                <a:ea typeface="Syne" pitchFamily="34" charset="-122"/>
                <a:cs typeface="Syne" pitchFamily="34" charset="-120"/>
              </a:rPr>
              <a:t>2</a:t>
            </a:r>
            <a:endParaRPr lang="en-US" sz="2624" dirty="0"/>
          </a:p>
        </p:txBody>
      </p:sp>
      <p:sp>
        <p:nvSpPr>
          <p:cNvPr id="12" name="Text 9"/>
          <p:cNvSpPr/>
          <p:nvPr/>
        </p:nvSpPr>
        <p:spPr>
          <a:xfrm>
            <a:off x="6352342" y="4844058"/>
            <a:ext cx="2647950" cy="694373"/>
          </a:xfrm>
          <a:prstGeom prst="rect">
            <a:avLst/>
          </a:prstGeom>
          <a:noFill/>
          <a:ln/>
        </p:spPr>
        <p:txBody>
          <a:bodyPr wrap="square" rtlCol="0" anchor="t"/>
          <a:lstStyle/>
          <a:p>
            <a:pPr marL="0" indent="0">
              <a:lnSpc>
                <a:spcPts val="2734"/>
              </a:lnSpc>
              <a:buNone/>
            </a:pPr>
            <a:r>
              <a:rPr lang="en-US" sz="2187" b="1" dirty="0">
                <a:solidFill>
                  <a:srgbClr val="3B4E4E"/>
                </a:solidFill>
                <a:latin typeface="Syne" pitchFamily="34" charset="0"/>
                <a:ea typeface="Syne" pitchFamily="34" charset="-122"/>
                <a:cs typeface="Syne" pitchFamily="34" charset="-120"/>
              </a:rPr>
              <a:t>Concevoir une leçon innovante</a:t>
            </a:r>
            <a:endParaRPr lang="en-US" sz="2187" dirty="0"/>
          </a:p>
        </p:txBody>
      </p:sp>
      <p:sp>
        <p:nvSpPr>
          <p:cNvPr id="13" name="Text 10"/>
          <p:cNvSpPr/>
          <p:nvPr/>
        </p:nvSpPr>
        <p:spPr>
          <a:xfrm>
            <a:off x="6352342" y="5671661"/>
            <a:ext cx="2647950" cy="1421606"/>
          </a:xfrm>
          <a:prstGeom prst="rect">
            <a:avLst/>
          </a:prstGeom>
          <a:noFill/>
          <a:ln/>
        </p:spPr>
        <p:txBody>
          <a:bodyPr wrap="square" rtlCol="0" anchor="t"/>
          <a:lstStyle/>
          <a:p>
            <a:pPr marL="0" indent="0">
              <a:lnSpc>
                <a:spcPts val="2799"/>
              </a:lnSpc>
              <a:buNone/>
            </a:pPr>
            <a:r>
              <a:rPr lang="en-US" sz="1750" dirty="0">
                <a:solidFill>
                  <a:srgbClr val="3B4E4E"/>
                </a:solidFill>
                <a:latin typeface="Overpass" pitchFamily="34" charset="0"/>
                <a:ea typeface="Overpass" pitchFamily="34" charset="-122"/>
                <a:cs typeface="Overpass" pitchFamily="34" charset="-120"/>
              </a:rPr>
              <a:t>Développer votre créativité pédagogique et votre capacité à captiver les élèves.</a:t>
            </a:r>
            <a:endParaRPr lang="en-US" sz="1750" dirty="0"/>
          </a:p>
        </p:txBody>
      </p:sp>
      <p:sp>
        <p:nvSpPr>
          <p:cNvPr id="14" name="Shape 11"/>
          <p:cNvSpPr/>
          <p:nvPr/>
        </p:nvSpPr>
        <p:spPr>
          <a:xfrm>
            <a:off x="9222462" y="4767739"/>
            <a:ext cx="499943" cy="499943"/>
          </a:xfrm>
          <a:prstGeom prst="roundRect">
            <a:avLst>
              <a:gd name="adj" fmla="val 20000"/>
            </a:avLst>
          </a:prstGeom>
          <a:solidFill>
            <a:srgbClr val="DDEEE6"/>
          </a:solidFill>
          <a:ln w="7620">
            <a:solidFill>
              <a:srgbClr val="C3D4CC"/>
            </a:solidFill>
            <a:prstDash val="solid"/>
          </a:ln>
        </p:spPr>
        <p:txBody>
          <a:bodyPr/>
          <a:lstStyle/>
          <a:p>
            <a:endParaRPr lang="fr-FR"/>
          </a:p>
        </p:txBody>
      </p:sp>
      <p:sp>
        <p:nvSpPr>
          <p:cNvPr id="15" name="Text 12"/>
          <p:cNvSpPr/>
          <p:nvPr/>
        </p:nvSpPr>
        <p:spPr>
          <a:xfrm>
            <a:off x="9365575" y="4809411"/>
            <a:ext cx="213717" cy="416481"/>
          </a:xfrm>
          <a:prstGeom prst="rect">
            <a:avLst/>
          </a:prstGeom>
          <a:noFill/>
          <a:ln/>
        </p:spPr>
        <p:txBody>
          <a:bodyPr wrap="none" rtlCol="0" anchor="t"/>
          <a:lstStyle/>
          <a:p>
            <a:pPr marL="0" indent="0" algn="ctr">
              <a:lnSpc>
                <a:spcPts val="3281"/>
              </a:lnSpc>
              <a:buNone/>
            </a:pPr>
            <a:r>
              <a:rPr lang="en-US" sz="2624" b="1" dirty="0">
                <a:solidFill>
                  <a:srgbClr val="3B4E4E"/>
                </a:solidFill>
                <a:latin typeface="Syne" pitchFamily="34" charset="0"/>
                <a:ea typeface="Syne" pitchFamily="34" charset="-122"/>
                <a:cs typeface="Syne" pitchFamily="34" charset="-120"/>
              </a:rPr>
              <a:t>3</a:t>
            </a:r>
            <a:endParaRPr lang="en-US" sz="2624" dirty="0"/>
          </a:p>
        </p:txBody>
      </p:sp>
      <p:sp>
        <p:nvSpPr>
          <p:cNvPr id="16" name="Text 13"/>
          <p:cNvSpPr/>
          <p:nvPr/>
        </p:nvSpPr>
        <p:spPr>
          <a:xfrm>
            <a:off x="9944576" y="4844058"/>
            <a:ext cx="2647950" cy="1041559"/>
          </a:xfrm>
          <a:prstGeom prst="rect">
            <a:avLst/>
          </a:prstGeom>
          <a:noFill/>
          <a:ln/>
        </p:spPr>
        <p:txBody>
          <a:bodyPr wrap="square" rtlCol="0" anchor="t"/>
          <a:lstStyle/>
          <a:p>
            <a:pPr marL="0" indent="0">
              <a:lnSpc>
                <a:spcPts val="2734"/>
              </a:lnSpc>
              <a:buNone/>
            </a:pPr>
            <a:r>
              <a:rPr lang="en-US" sz="2187" b="1" dirty="0">
                <a:solidFill>
                  <a:srgbClr val="3B4E4E"/>
                </a:solidFill>
                <a:latin typeface="Syne" pitchFamily="34" charset="0"/>
                <a:ea typeface="Syne" pitchFamily="34" charset="-122"/>
                <a:cs typeface="Syne" pitchFamily="34" charset="-120"/>
              </a:rPr>
              <a:t>Optimiser votre préparation au CRPE</a:t>
            </a:r>
            <a:endParaRPr lang="en-US" sz="2187" dirty="0"/>
          </a:p>
        </p:txBody>
      </p:sp>
      <p:sp>
        <p:nvSpPr>
          <p:cNvPr id="17" name="Text 14"/>
          <p:cNvSpPr/>
          <p:nvPr/>
        </p:nvSpPr>
        <p:spPr>
          <a:xfrm>
            <a:off x="9944576" y="6018847"/>
            <a:ext cx="2647950" cy="2021181"/>
          </a:xfrm>
          <a:prstGeom prst="rect">
            <a:avLst/>
          </a:prstGeom>
          <a:noFill/>
          <a:ln/>
        </p:spPr>
        <p:txBody>
          <a:bodyPr wrap="square" rtlCol="0" anchor="t"/>
          <a:lstStyle/>
          <a:p>
            <a:pPr marL="0" indent="0">
              <a:lnSpc>
                <a:spcPts val="2799"/>
              </a:lnSpc>
              <a:buNone/>
            </a:pPr>
            <a:r>
              <a:rPr lang="fr-FR" sz="1750">
                <a:solidFill>
                  <a:srgbClr val="3B4E4E"/>
                </a:solidFill>
                <a:latin typeface="Overpass" pitchFamily="34" charset="0"/>
                <a:ea typeface="Overpass" pitchFamily="34" charset="-122"/>
                <a:cs typeface="Overpass" pitchFamily="34" charset="-120"/>
              </a:rPr>
              <a:t>Bénéficier d'un entraînement complet pour réussir les épreuves écrites et orales.</a:t>
            </a:r>
            <a:endParaRPr lang="fr-FR" sz="175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txBody>
          <a:bodyPr/>
          <a:lstStyle/>
          <a:p>
            <a:endParaRPr lang="fr-FR"/>
          </a:p>
        </p:txBody>
      </p:sp>
      <p:sp>
        <p:nvSpPr>
          <p:cNvPr id="3" name="Shape 1"/>
          <p:cNvSpPr/>
          <p:nvPr/>
        </p:nvSpPr>
        <p:spPr>
          <a:xfrm>
            <a:off x="0" y="0"/>
            <a:ext cx="14630400" cy="8229600"/>
          </a:xfrm>
          <a:prstGeom prst="rect">
            <a:avLst/>
          </a:prstGeom>
          <a:solidFill>
            <a:srgbClr val="FFFDE6"/>
          </a:solidFill>
          <a:ln/>
        </p:spPr>
        <p:txBody>
          <a:bodyPr/>
          <a:lstStyle/>
          <a:p>
            <a:endParaRPr lang="fr-FR"/>
          </a:p>
        </p:txBody>
      </p:sp>
      <p:pic>
        <p:nvPicPr>
          <p:cNvPr id="4" name="Image 0" descr="preencoded.png"/>
          <p:cNvPicPr>
            <a:picLocks noChangeAspect="1"/>
          </p:cNvPicPr>
          <p:nvPr/>
        </p:nvPicPr>
        <p:blipFill>
          <a:blip r:embed="rId3"/>
          <a:stretch>
            <a:fillRect/>
          </a:stretch>
        </p:blipFill>
        <p:spPr>
          <a:xfrm>
            <a:off x="-7620" y="0"/>
            <a:ext cx="3657600" cy="8229600"/>
          </a:xfrm>
          <a:prstGeom prst="rect">
            <a:avLst/>
          </a:prstGeom>
        </p:spPr>
      </p:pic>
      <p:sp>
        <p:nvSpPr>
          <p:cNvPr id="5" name="Text 2"/>
          <p:cNvSpPr/>
          <p:nvPr/>
        </p:nvSpPr>
        <p:spPr>
          <a:xfrm>
            <a:off x="4133960" y="333136"/>
            <a:ext cx="6644045" cy="694373"/>
          </a:xfrm>
          <a:prstGeom prst="rect">
            <a:avLst/>
          </a:prstGeom>
          <a:noFill/>
          <a:ln/>
        </p:spPr>
        <p:txBody>
          <a:bodyPr wrap="none" rtlCol="0" anchor="t"/>
          <a:lstStyle/>
          <a:p>
            <a:pPr marL="0" indent="0">
              <a:lnSpc>
                <a:spcPts val="5468"/>
              </a:lnSpc>
              <a:buNone/>
            </a:pPr>
            <a:r>
              <a:rPr lang="en-US" sz="4374" b="1" dirty="0">
                <a:solidFill>
                  <a:srgbClr val="233939"/>
                </a:solidFill>
                <a:latin typeface="Syne" pitchFamily="34" charset="0"/>
                <a:ea typeface="Syne" pitchFamily="34" charset="-122"/>
                <a:cs typeface="Syne" pitchFamily="34" charset="-120"/>
              </a:rPr>
              <a:t>Durée de la formation</a:t>
            </a:r>
            <a:endParaRPr lang="en-US" sz="4374" dirty="0"/>
          </a:p>
        </p:txBody>
      </p:sp>
      <p:sp>
        <p:nvSpPr>
          <p:cNvPr id="6" name="Shape 3"/>
          <p:cNvSpPr/>
          <p:nvPr/>
        </p:nvSpPr>
        <p:spPr>
          <a:xfrm>
            <a:off x="4711711" y="1784270"/>
            <a:ext cx="45719" cy="3650367"/>
          </a:xfrm>
          <a:prstGeom prst="roundRect">
            <a:avLst>
              <a:gd name="adj" fmla="val 225151"/>
            </a:avLst>
          </a:prstGeom>
          <a:solidFill>
            <a:srgbClr val="C3D4CC"/>
          </a:solidFill>
          <a:ln/>
        </p:spPr>
        <p:txBody>
          <a:bodyPr/>
          <a:lstStyle/>
          <a:p>
            <a:endParaRPr lang="fr-FR"/>
          </a:p>
        </p:txBody>
      </p:sp>
      <p:sp>
        <p:nvSpPr>
          <p:cNvPr id="7" name="Shape 4"/>
          <p:cNvSpPr/>
          <p:nvPr/>
        </p:nvSpPr>
        <p:spPr>
          <a:xfrm>
            <a:off x="4717188" y="1762064"/>
            <a:ext cx="777597" cy="44410"/>
          </a:xfrm>
          <a:prstGeom prst="roundRect">
            <a:avLst>
              <a:gd name="adj" fmla="val 225151"/>
            </a:avLst>
          </a:prstGeom>
          <a:solidFill>
            <a:srgbClr val="C3D4CC"/>
          </a:solidFill>
          <a:ln/>
        </p:spPr>
        <p:txBody>
          <a:bodyPr/>
          <a:lstStyle/>
          <a:p>
            <a:endParaRPr lang="fr-FR"/>
          </a:p>
        </p:txBody>
      </p:sp>
      <p:sp>
        <p:nvSpPr>
          <p:cNvPr id="8" name="Shape 5"/>
          <p:cNvSpPr/>
          <p:nvPr/>
        </p:nvSpPr>
        <p:spPr>
          <a:xfrm>
            <a:off x="4217245" y="1534357"/>
            <a:ext cx="499943" cy="499943"/>
          </a:xfrm>
          <a:prstGeom prst="roundRect">
            <a:avLst>
              <a:gd name="adj" fmla="val 20000"/>
            </a:avLst>
          </a:prstGeom>
          <a:solidFill>
            <a:srgbClr val="DDEEE6"/>
          </a:solidFill>
          <a:ln w="7620">
            <a:solidFill>
              <a:srgbClr val="C3D4CC"/>
            </a:solidFill>
            <a:prstDash val="solid"/>
          </a:ln>
        </p:spPr>
        <p:txBody>
          <a:bodyPr/>
          <a:lstStyle/>
          <a:p>
            <a:endParaRPr lang="fr-FR"/>
          </a:p>
        </p:txBody>
      </p:sp>
      <p:sp>
        <p:nvSpPr>
          <p:cNvPr id="9" name="Text 6"/>
          <p:cNvSpPr/>
          <p:nvPr/>
        </p:nvSpPr>
        <p:spPr>
          <a:xfrm>
            <a:off x="4402149" y="1576029"/>
            <a:ext cx="130016" cy="416481"/>
          </a:xfrm>
          <a:prstGeom prst="rect">
            <a:avLst/>
          </a:prstGeom>
          <a:noFill/>
          <a:ln/>
        </p:spPr>
        <p:txBody>
          <a:bodyPr wrap="none" rtlCol="0" anchor="t"/>
          <a:lstStyle/>
          <a:p>
            <a:pPr marL="0" indent="0" algn="ctr">
              <a:lnSpc>
                <a:spcPts val="3281"/>
              </a:lnSpc>
              <a:buNone/>
            </a:pPr>
            <a:r>
              <a:rPr lang="en-US" sz="2624" b="1" dirty="0">
                <a:solidFill>
                  <a:srgbClr val="3B4E4E"/>
                </a:solidFill>
                <a:latin typeface="Syne" pitchFamily="34" charset="0"/>
                <a:ea typeface="Syne" pitchFamily="34" charset="-122"/>
                <a:cs typeface="Syne" pitchFamily="34" charset="-120"/>
              </a:rPr>
              <a:t>1</a:t>
            </a:r>
            <a:endParaRPr lang="en-US" sz="2624" dirty="0"/>
          </a:p>
        </p:txBody>
      </p:sp>
      <p:sp>
        <p:nvSpPr>
          <p:cNvPr id="10" name="Text 7"/>
          <p:cNvSpPr/>
          <p:nvPr/>
        </p:nvSpPr>
        <p:spPr>
          <a:xfrm>
            <a:off x="5689274" y="1582935"/>
            <a:ext cx="2777490" cy="347186"/>
          </a:xfrm>
          <a:prstGeom prst="rect">
            <a:avLst/>
          </a:prstGeom>
          <a:noFill/>
          <a:ln/>
        </p:spPr>
        <p:txBody>
          <a:bodyPr wrap="none" rtlCol="0" anchor="t"/>
          <a:lstStyle/>
          <a:p>
            <a:pPr marL="0" indent="0" algn="l">
              <a:lnSpc>
                <a:spcPts val="2734"/>
              </a:lnSpc>
              <a:buNone/>
            </a:pPr>
            <a:r>
              <a:rPr lang="en-US" sz="2187" b="1" dirty="0">
                <a:solidFill>
                  <a:srgbClr val="3B4E4E"/>
                </a:solidFill>
                <a:latin typeface="Syne" pitchFamily="34" charset="0"/>
                <a:ea typeface="Syne" pitchFamily="34" charset="-122"/>
                <a:cs typeface="Syne" pitchFamily="34" charset="-120"/>
              </a:rPr>
              <a:t>Dissertation</a:t>
            </a:r>
            <a:endParaRPr lang="en-US" sz="2187" dirty="0"/>
          </a:p>
        </p:txBody>
      </p:sp>
      <p:sp>
        <p:nvSpPr>
          <p:cNvPr id="11" name="Text 8"/>
          <p:cNvSpPr/>
          <p:nvPr/>
        </p:nvSpPr>
        <p:spPr>
          <a:xfrm>
            <a:off x="5689274" y="2063352"/>
            <a:ext cx="7751088" cy="355402"/>
          </a:xfrm>
          <a:prstGeom prst="rect">
            <a:avLst/>
          </a:prstGeom>
          <a:noFill/>
          <a:ln/>
        </p:spPr>
        <p:txBody>
          <a:bodyPr wrap="none" rtlCol="0" anchor="t"/>
          <a:lstStyle/>
          <a:p>
            <a:pPr marL="0" indent="0" algn="l">
              <a:lnSpc>
                <a:spcPts val="2799"/>
              </a:lnSpc>
              <a:buNone/>
            </a:pPr>
            <a:r>
              <a:rPr lang="en-US" sz="1750" dirty="0">
                <a:solidFill>
                  <a:srgbClr val="3B4E4E"/>
                </a:solidFill>
                <a:latin typeface="Overpass" pitchFamily="34" charset="0"/>
                <a:ea typeface="Overpass" pitchFamily="34" charset="-122"/>
                <a:cs typeface="Overpass" pitchFamily="34" charset="-120"/>
              </a:rPr>
              <a:t>18 </a:t>
            </a:r>
            <a:r>
              <a:rPr lang="en-US" sz="1750" dirty="0" err="1">
                <a:solidFill>
                  <a:srgbClr val="3B4E4E"/>
                </a:solidFill>
                <a:latin typeface="Overpass" pitchFamily="34" charset="0"/>
                <a:ea typeface="Overpass" pitchFamily="34" charset="-122"/>
                <a:cs typeface="Overpass" pitchFamily="34" charset="-120"/>
              </a:rPr>
              <a:t>heures</a:t>
            </a:r>
            <a:endParaRPr lang="en-US" sz="1750" dirty="0"/>
          </a:p>
        </p:txBody>
      </p:sp>
      <p:sp>
        <p:nvSpPr>
          <p:cNvPr id="12" name="Shape 9"/>
          <p:cNvSpPr/>
          <p:nvPr/>
        </p:nvSpPr>
        <p:spPr>
          <a:xfrm>
            <a:off x="4717188" y="3264395"/>
            <a:ext cx="777597" cy="44410"/>
          </a:xfrm>
          <a:prstGeom prst="roundRect">
            <a:avLst>
              <a:gd name="adj" fmla="val 225151"/>
            </a:avLst>
          </a:prstGeom>
          <a:solidFill>
            <a:srgbClr val="C3D4CC"/>
          </a:solidFill>
          <a:ln/>
        </p:spPr>
        <p:txBody>
          <a:bodyPr/>
          <a:lstStyle/>
          <a:p>
            <a:endParaRPr lang="fr-FR"/>
          </a:p>
        </p:txBody>
      </p:sp>
      <p:sp>
        <p:nvSpPr>
          <p:cNvPr id="13" name="Shape 10"/>
          <p:cNvSpPr/>
          <p:nvPr/>
        </p:nvSpPr>
        <p:spPr>
          <a:xfrm>
            <a:off x="4217245" y="3036688"/>
            <a:ext cx="499943" cy="499943"/>
          </a:xfrm>
          <a:prstGeom prst="roundRect">
            <a:avLst>
              <a:gd name="adj" fmla="val 20000"/>
            </a:avLst>
          </a:prstGeom>
          <a:solidFill>
            <a:srgbClr val="DDEEE6"/>
          </a:solidFill>
          <a:ln w="7620">
            <a:solidFill>
              <a:srgbClr val="C3D4CC"/>
            </a:solidFill>
            <a:prstDash val="solid"/>
          </a:ln>
        </p:spPr>
        <p:txBody>
          <a:bodyPr/>
          <a:lstStyle/>
          <a:p>
            <a:endParaRPr lang="fr-FR"/>
          </a:p>
        </p:txBody>
      </p:sp>
      <p:sp>
        <p:nvSpPr>
          <p:cNvPr id="14" name="Text 11"/>
          <p:cNvSpPr/>
          <p:nvPr/>
        </p:nvSpPr>
        <p:spPr>
          <a:xfrm>
            <a:off x="4363215" y="3078360"/>
            <a:ext cx="208002" cy="416481"/>
          </a:xfrm>
          <a:prstGeom prst="rect">
            <a:avLst/>
          </a:prstGeom>
          <a:noFill/>
          <a:ln/>
        </p:spPr>
        <p:txBody>
          <a:bodyPr wrap="none" rtlCol="0" anchor="t"/>
          <a:lstStyle/>
          <a:p>
            <a:pPr marL="0" indent="0" algn="ctr">
              <a:lnSpc>
                <a:spcPts val="3281"/>
              </a:lnSpc>
              <a:buNone/>
            </a:pPr>
            <a:r>
              <a:rPr lang="en-US" sz="2624" b="1" dirty="0">
                <a:solidFill>
                  <a:srgbClr val="3B4E4E"/>
                </a:solidFill>
                <a:latin typeface="Syne" pitchFamily="34" charset="0"/>
                <a:ea typeface="Syne" pitchFamily="34" charset="-122"/>
                <a:cs typeface="Syne" pitchFamily="34" charset="-120"/>
              </a:rPr>
              <a:t>2</a:t>
            </a:r>
            <a:endParaRPr lang="en-US" sz="2624" dirty="0"/>
          </a:p>
        </p:txBody>
      </p:sp>
      <p:sp>
        <p:nvSpPr>
          <p:cNvPr id="15" name="Text 12"/>
          <p:cNvSpPr/>
          <p:nvPr/>
        </p:nvSpPr>
        <p:spPr>
          <a:xfrm>
            <a:off x="5689274" y="3085265"/>
            <a:ext cx="2777490" cy="347186"/>
          </a:xfrm>
          <a:prstGeom prst="rect">
            <a:avLst/>
          </a:prstGeom>
          <a:noFill/>
          <a:ln/>
        </p:spPr>
        <p:txBody>
          <a:bodyPr wrap="none" rtlCol="0" anchor="t"/>
          <a:lstStyle/>
          <a:p>
            <a:pPr marL="0" indent="0" algn="l">
              <a:lnSpc>
                <a:spcPts val="2734"/>
              </a:lnSpc>
              <a:buNone/>
            </a:pPr>
            <a:r>
              <a:rPr lang="en-US" sz="2187" b="1" dirty="0">
                <a:solidFill>
                  <a:srgbClr val="3B4E4E"/>
                </a:solidFill>
                <a:latin typeface="Syne" pitchFamily="34" charset="0"/>
                <a:ea typeface="Syne" pitchFamily="34" charset="-122"/>
                <a:cs typeface="Syne" pitchFamily="34" charset="-120"/>
              </a:rPr>
              <a:t>Leçon</a:t>
            </a:r>
            <a:endParaRPr lang="en-US" sz="2187" dirty="0"/>
          </a:p>
        </p:txBody>
      </p:sp>
      <p:sp>
        <p:nvSpPr>
          <p:cNvPr id="16" name="Text 13"/>
          <p:cNvSpPr/>
          <p:nvPr/>
        </p:nvSpPr>
        <p:spPr>
          <a:xfrm>
            <a:off x="5689274" y="3565683"/>
            <a:ext cx="7751088" cy="355402"/>
          </a:xfrm>
          <a:prstGeom prst="rect">
            <a:avLst/>
          </a:prstGeom>
          <a:noFill/>
          <a:ln/>
        </p:spPr>
        <p:txBody>
          <a:bodyPr wrap="none" rtlCol="0" anchor="t"/>
          <a:lstStyle/>
          <a:p>
            <a:pPr marL="0" indent="0" algn="l">
              <a:lnSpc>
                <a:spcPts val="2799"/>
              </a:lnSpc>
              <a:buNone/>
            </a:pPr>
            <a:r>
              <a:rPr lang="en-US" sz="1750" dirty="0">
                <a:solidFill>
                  <a:srgbClr val="3B4E4E"/>
                </a:solidFill>
                <a:latin typeface="Overpass" pitchFamily="34" charset="0"/>
                <a:ea typeface="Overpass" pitchFamily="34" charset="-122"/>
                <a:cs typeface="Overpass" pitchFamily="34" charset="-120"/>
              </a:rPr>
              <a:t>15 </a:t>
            </a:r>
            <a:r>
              <a:rPr lang="en-US" sz="1750" dirty="0" err="1">
                <a:solidFill>
                  <a:srgbClr val="3B4E4E"/>
                </a:solidFill>
                <a:latin typeface="Overpass" pitchFamily="34" charset="0"/>
                <a:ea typeface="Overpass" pitchFamily="34" charset="-122"/>
                <a:cs typeface="Overpass" pitchFamily="34" charset="-120"/>
              </a:rPr>
              <a:t>heures</a:t>
            </a:r>
            <a:endParaRPr lang="en-US" sz="1750" dirty="0"/>
          </a:p>
        </p:txBody>
      </p:sp>
      <p:sp>
        <p:nvSpPr>
          <p:cNvPr id="17" name="Shape 14"/>
          <p:cNvSpPr/>
          <p:nvPr/>
        </p:nvSpPr>
        <p:spPr>
          <a:xfrm>
            <a:off x="4717188" y="4766725"/>
            <a:ext cx="777597" cy="44410"/>
          </a:xfrm>
          <a:prstGeom prst="roundRect">
            <a:avLst>
              <a:gd name="adj" fmla="val 225151"/>
            </a:avLst>
          </a:prstGeom>
          <a:solidFill>
            <a:srgbClr val="C3D4CC"/>
          </a:solidFill>
          <a:ln/>
        </p:spPr>
        <p:txBody>
          <a:bodyPr/>
          <a:lstStyle/>
          <a:p>
            <a:endParaRPr lang="fr-FR"/>
          </a:p>
        </p:txBody>
      </p:sp>
      <p:sp>
        <p:nvSpPr>
          <p:cNvPr id="18" name="Shape 15"/>
          <p:cNvSpPr/>
          <p:nvPr/>
        </p:nvSpPr>
        <p:spPr>
          <a:xfrm>
            <a:off x="4217245" y="4539018"/>
            <a:ext cx="499943" cy="499943"/>
          </a:xfrm>
          <a:prstGeom prst="roundRect">
            <a:avLst>
              <a:gd name="adj" fmla="val 20000"/>
            </a:avLst>
          </a:prstGeom>
          <a:solidFill>
            <a:srgbClr val="DDEEE6"/>
          </a:solidFill>
          <a:ln w="7620">
            <a:solidFill>
              <a:srgbClr val="C3D4CC"/>
            </a:solidFill>
            <a:prstDash val="solid"/>
          </a:ln>
        </p:spPr>
        <p:txBody>
          <a:bodyPr/>
          <a:lstStyle/>
          <a:p>
            <a:endParaRPr lang="fr-FR"/>
          </a:p>
        </p:txBody>
      </p:sp>
      <p:sp>
        <p:nvSpPr>
          <p:cNvPr id="19" name="Text 16"/>
          <p:cNvSpPr/>
          <p:nvPr/>
        </p:nvSpPr>
        <p:spPr>
          <a:xfrm>
            <a:off x="4360358" y="4580690"/>
            <a:ext cx="213717" cy="416481"/>
          </a:xfrm>
          <a:prstGeom prst="rect">
            <a:avLst/>
          </a:prstGeom>
          <a:noFill/>
          <a:ln/>
        </p:spPr>
        <p:txBody>
          <a:bodyPr wrap="none" rtlCol="0" anchor="t"/>
          <a:lstStyle/>
          <a:p>
            <a:pPr marL="0" indent="0" algn="ctr">
              <a:lnSpc>
                <a:spcPts val="3281"/>
              </a:lnSpc>
              <a:buNone/>
            </a:pPr>
            <a:r>
              <a:rPr lang="en-US" sz="2624" b="1" dirty="0">
                <a:solidFill>
                  <a:srgbClr val="3B4E4E"/>
                </a:solidFill>
                <a:latin typeface="Syne" pitchFamily="34" charset="0"/>
                <a:ea typeface="Syne" pitchFamily="34" charset="-122"/>
                <a:cs typeface="Syne" pitchFamily="34" charset="-120"/>
              </a:rPr>
              <a:t>3</a:t>
            </a:r>
            <a:endParaRPr lang="en-US" sz="2624" dirty="0"/>
          </a:p>
        </p:txBody>
      </p:sp>
      <p:sp>
        <p:nvSpPr>
          <p:cNvPr id="20" name="Text 17"/>
          <p:cNvSpPr/>
          <p:nvPr/>
        </p:nvSpPr>
        <p:spPr>
          <a:xfrm>
            <a:off x="5689274" y="4587596"/>
            <a:ext cx="2777490" cy="347186"/>
          </a:xfrm>
          <a:prstGeom prst="rect">
            <a:avLst/>
          </a:prstGeom>
          <a:noFill/>
          <a:ln/>
        </p:spPr>
        <p:txBody>
          <a:bodyPr wrap="none" rtlCol="0" anchor="t"/>
          <a:lstStyle/>
          <a:p>
            <a:pPr marL="0" indent="0" algn="l">
              <a:lnSpc>
                <a:spcPts val="2734"/>
              </a:lnSpc>
              <a:buNone/>
            </a:pPr>
            <a:r>
              <a:rPr lang="en-US" sz="2187" b="1" dirty="0">
                <a:solidFill>
                  <a:srgbClr val="3B4E4E"/>
                </a:solidFill>
                <a:latin typeface="Syne" pitchFamily="34" charset="0"/>
                <a:ea typeface="Syne" pitchFamily="34" charset="-122"/>
                <a:cs typeface="Syne" pitchFamily="34" charset="-120"/>
              </a:rPr>
              <a:t>Total</a:t>
            </a:r>
            <a:endParaRPr lang="en-US" sz="2187" dirty="0"/>
          </a:p>
        </p:txBody>
      </p:sp>
      <p:sp>
        <p:nvSpPr>
          <p:cNvPr id="21" name="Text 18"/>
          <p:cNvSpPr/>
          <p:nvPr/>
        </p:nvSpPr>
        <p:spPr>
          <a:xfrm>
            <a:off x="5689274" y="5068013"/>
            <a:ext cx="7751088" cy="355402"/>
          </a:xfrm>
          <a:prstGeom prst="rect">
            <a:avLst/>
          </a:prstGeom>
          <a:noFill/>
          <a:ln/>
        </p:spPr>
        <p:txBody>
          <a:bodyPr wrap="none" rtlCol="0" anchor="t"/>
          <a:lstStyle/>
          <a:p>
            <a:pPr marL="0" indent="0" algn="l">
              <a:lnSpc>
                <a:spcPts val="2799"/>
              </a:lnSpc>
              <a:buNone/>
            </a:pPr>
            <a:r>
              <a:rPr lang="en-US" sz="1750" dirty="0">
                <a:solidFill>
                  <a:srgbClr val="3B4E4E"/>
                </a:solidFill>
                <a:latin typeface="Overpass" pitchFamily="34" charset="0"/>
                <a:ea typeface="Overpass" pitchFamily="34" charset="-122"/>
                <a:cs typeface="Overpass" pitchFamily="34" charset="-120"/>
              </a:rPr>
              <a:t>33 </a:t>
            </a:r>
            <a:r>
              <a:rPr lang="en-US" sz="1750" dirty="0" err="1">
                <a:solidFill>
                  <a:srgbClr val="3B4E4E"/>
                </a:solidFill>
                <a:latin typeface="Overpass" pitchFamily="34" charset="0"/>
                <a:ea typeface="Overpass" pitchFamily="34" charset="-122"/>
                <a:cs typeface="Overpass" pitchFamily="34" charset="-120"/>
              </a:rPr>
              <a:t>heures</a:t>
            </a:r>
            <a:r>
              <a:rPr lang="en-US" sz="1750" dirty="0">
                <a:solidFill>
                  <a:srgbClr val="3B4E4E"/>
                </a:solidFill>
                <a:latin typeface="Overpass" pitchFamily="34" charset="0"/>
                <a:ea typeface="Overpass" pitchFamily="34" charset="-122"/>
                <a:cs typeface="Overpass" pitchFamily="34" charset="-120"/>
              </a:rPr>
              <a:t> </a:t>
            </a:r>
            <a:r>
              <a:rPr lang="en-US" sz="1750" dirty="0" err="1">
                <a:solidFill>
                  <a:srgbClr val="3B4E4E"/>
                </a:solidFill>
                <a:latin typeface="Overpass" pitchFamily="34" charset="0"/>
                <a:ea typeface="Overpass" pitchFamily="34" charset="-122"/>
                <a:cs typeface="Overpass" pitchFamily="34" charset="-120"/>
              </a:rPr>
              <a:t>réparties</a:t>
            </a:r>
            <a:r>
              <a:rPr lang="en-US" sz="1750" dirty="0">
                <a:solidFill>
                  <a:srgbClr val="3B4E4E"/>
                </a:solidFill>
                <a:latin typeface="Overpass" pitchFamily="34" charset="0"/>
                <a:ea typeface="Overpass" pitchFamily="34" charset="-122"/>
                <a:cs typeface="Overpass" pitchFamily="34" charset="-120"/>
              </a:rPr>
              <a:t> de </a:t>
            </a:r>
            <a:r>
              <a:rPr lang="en-US" sz="1750" dirty="0" err="1">
                <a:solidFill>
                  <a:srgbClr val="3B4E4E"/>
                </a:solidFill>
                <a:latin typeface="Overpass" pitchFamily="34" charset="0"/>
                <a:ea typeface="Overpass" pitchFamily="34" charset="-122"/>
                <a:cs typeface="Overpass" pitchFamily="34" charset="-120"/>
              </a:rPr>
              <a:t>septembre</a:t>
            </a:r>
            <a:r>
              <a:rPr lang="en-US" sz="1750" dirty="0">
                <a:solidFill>
                  <a:srgbClr val="3B4E4E"/>
                </a:solidFill>
                <a:latin typeface="Overpass" pitchFamily="34" charset="0"/>
                <a:ea typeface="Overpass" pitchFamily="34" charset="-122"/>
                <a:cs typeface="Overpass" pitchFamily="34" charset="-120"/>
              </a:rPr>
              <a:t> 2024 à </a:t>
            </a:r>
            <a:r>
              <a:rPr lang="en-US" sz="1750" dirty="0" err="1">
                <a:solidFill>
                  <a:srgbClr val="3B4E4E"/>
                </a:solidFill>
                <a:latin typeface="Overpass" pitchFamily="34" charset="0"/>
                <a:ea typeface="Overpass" pitchFamily="34" charset="-122"/>
                <a:cs typeface="Overpass" pitchFamily="34" charset="-120"/>
              </a:rPr>
              <a:t>avril</a:t>
            </a:r>
            <a:r>
              <a:rPr lang="en-US" sz="1750" dirty="0">
                <a:solidFill>
                  <a:srgbClr val="3B4E4E"/>
                </a:solidFill>
                <a:latin typeface="Overpass" pitchFamily="34" charset="0"/>
                <a:ea typeface="Overpass" pitchFamily="34" charset="-122"/>
                <a:cs typeface="Overpass" pitchFamily="34" charset="-120"/>
              </a:rPr>
              <a:t> 2025</a:t>
            </a:r>
            <a:endParaRPr lang="en-US" sz="1750" dirty="0"/>
          </a:p>
        </p:txBody>
      </p:sp>
      <p:sp>
        <p:nvSpPr>
          <p:cNvPr id="23" name="Text 2"/>
          <p:cNvSpPr/>
          <p:nvPr/>
        </p:nvSpPr>
        <p:spPr>
          <a:xfrm>
            <a:off x="4133960" y="5907911"/>
            <a:ext cx="6086951" cy="694373"/>
          </a:xfrm>
          <a:prstGeom prst="rect">
            <a:avLst/>
          </a:prstGeom>
          <a:noFill/>
          <a:ln/>
        </p:spPr>
        <p:txBody>
          <a:bodyPr wrap="none" rtlCol="0" anchor="t"/>
          <a:lstStyle/>
          <a:p>
            <a:pPr marL="0" indent="0">
              <a:lnSpc>
                <a:spcPts val="5468"/>
              </a:lnSpc>
              <a:buNone/>
            </a:pPr>
            <a:r>
              <a:rPr lang="en-US" sz="4374" b="1" dirty="0">
                <a:solidFill>
                  <a:srgbClr val="233939"/>
                </a:solidFill>
                <a:latin typeface="Syne" pitchFamily="34" charset="0"/>
                <a:ea typeface="Syne" pitchFamily="34" charset="-122"/>
                <a:cs typeface="Syne" pitchFamily="34" charset="-120"/>
              </a:rPr>
              <a:t>Lieu de la formation</a:t>
            </a:r>
            <a:endParaRPr lang="en-US" sz="4374" dirty="0"/>
          </a:p>
        </p:txBody>
      </p:sp>
      <p:sp>
        <p:nvSpPr>
          <p:cNvPr id="24" name="Text 3"/>
          <p:cNvSpPr/>
          <p:nvPr/>
        </p:nvSpPr>
        <p:spPr>
          <a:xfrm>
            <a:off x="4222014" y="6748015"/>
            <a:ext cx="4119097" cy="434400"/>
          </a:xfrm>
          <a:prstGeom prst="rect">
            <a:avLst/>
          </a:prstGeom>
          <a:noFill/>
          <a:ln/>
        </p:spPr>
        <p:txBody>
          <a:bodyPr wrap="none" rtlCol="0" anchor="t"/>
          <a:lstStyle/>
          <a:p>
            <a:pPr marL="0" indent="0">
              <a:lnSpc>
                <a:spcPts val="2734"/>
              </a:lnSpc>
              <a:buNone/>
            </a:pPr>
            <a:r>
              <a:rPr lang="en-US" sz="2187" dirty="0" err="1">
                <a:solidFill>
                  <a:srgbClr val="233939"/>
                </a:solidFill>
                <a:latin typeface="Syne" pitchFamily="34" charset="0"/>
                <a:ea typeface="Syne" pitchFamily="34" charset="-122"/>
                <a:cs typeface="Syne" pitchFamily="34" charset="-120"/>
              </a:rPr>
              <a:t>Institut</a:t>
            </a:r>
            <a:r>
              <a:rPr lang="en-US" sz="2187" dirty="0">
                <a:solidFill>
                  <a:srgbClr val="233939"/>
                </a:solidFill>
                <a:latin typeface="Syne" pitchFamily="34" charset="0"/>
                <a:ea typeface="Syne" pitchFamily="34" charset="-122"/>
                <a:cs typeface="Syne" pitchFamily="34" charset="-120"/>
              </a:rPr>
              <a:t> </a:t>
            </a:r>
            <a:r>
              <a:rPr lang="en-US" sz="2187" dirty="0" err="1">
                <a:solidFill>
                  <a:srgbClr val="233939"/>
                </a:solidFill>
                <a:latin typeface="Syne" pitchFamily="34" charset="0"/>
                <a:ea typeface="Syne" pitchFamily="34" charset="-122"/>
                <a:cs typeface="Syne" pitchFamily="34" charset="-120"/>
              </a:rPr>
              <a:t>Supérieur</a:t>
            </a:r>
            <a:r>
              <a:rPr lang="en-US" sz="2187" dirty="0">
                <a:solidFill>
                  <a:srgbClr val="233939"/>
                </a:solidFill>
                <a:latin typeface="Syne" pitchFamily="34" charset="0"/>
                <a:ea typeface="Syne" pitchFamily="34" charset="-122"/>
                <a:cs typeface="Syne" pitchFamily="34" charset="-120"/>
              </a:rPr>
              <a:t> Ozanam, Nantes</a:t>
            </a:r>
            <a:endParaRPr lang="en-US" sz="2187"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txBody>
          <a:bodyPr/>
          <a:lstStyle/>
          <a:p>
            <a:endParaRPr lang="fr-FR"/>
          </a:p>
        </p:txBody>
      </p:sp>
      <p:sp>
        <p:nvSpPr>
          <p:cNvPr id="3" name="Shape 1"/>
          <p:cNvSpPr/>
          <p:nvPr/>
        </p:nvSpPr>
        <p:spPr>
          <a:xfrm>
            <a:off x="0" y="0"/>
            <a:ext cx="14630400" cy="8229600"/>
          </a:xfrm>
          <a:prstGeom prst="rect">
            <a:avLst/>
          </a:prstGeom>
          <a:solidFill>
            <a:srgbClr val="FFFDE6"/>
          </a:solidFill>
          <a:ln/>
        </p:spPr>
        <p:txBody>
          <a:bodyPr/>
          <a:lstStyle/>
          <a:p>
            <a:endParaRPr lang="fr-FR"/>
          </a:p>
        </p:txBody>
      </p:sp>
      <p:sp>
        <p:nvSpPr>
          <p:cNvPr id="4" name="Text 2"/>
          <p:cNvSpPr/>
          <p:nvPr/>
        </p:nvSpPr>
        <p:spPr>
          <a:xfrm>
            <a:off x="2037993" y="2138958"/>
            <a:ext cx="6303645" cy="694373"/>
          </a:xfrm>
          <a:prstGeom prst="rect">
            <a:avLst/>
          </a:prstGeom>
          <a:noFill/>
          <a:ln/>
        </p:spPr>
        <p:txBody>
          <a:bodyPr wrap="none" rtlCol="0" anchor="t"/>
          <a:lstStyle/>
          <a:p>
            <a:pPr marL="0" indent="0">
              <a:lnSpc>
                <a:spcPts val="5468"/>
              </a:lnSpc>
              <a:buNone/>
            </a:pPr>
            <a:r>
              <a:rPr lang="en-US" sz="4374" b="1" dirty="0">
                <a:solidFill>
                  <a:srgbClr val="233939"/>
                </a:solidFill>
                <a:latin typeface="Syne" pitchFamily="34" charset="0"/>
                <a:ea typeface="Syne" pitchFamily="34" charset="-122"/>
                <a:cs typeface="Syne" pitchFamily="34" charset="-120"/>
              </a:rPr>
              <a:t>Coût de la formation</a:t>
            </a:r>
            <a:endParaRPr lang="en-US" sz="4374" dirty="0"/>
          </a:p>
        </p:txBody>
      </p:sp>
      <p:sp>
        <p:nvSpPr>
          <p:cNvPr id="5" name="Shape 3"/>
          <p:cNvSpPr/>
          <p:nvPr/>
        </p:nvSpPr>
        <p:spPr>
          <a:xfrm>
            <a:off x="2037993" y="3277672"/>
            <a:ext cx="5166122" cy="1295400"/>
          </a:xfrm>
          <a:prstGeom prst="roundRect">
            <a:avLst>
              <a:gd name="adj" fmla="val 7719"/>
            </a:avLst>
          </a:prstGeom>
          <a:solidFill>
            <a:srgbClr val="DDEEE6"/>
          </a:solidFill>
          <a:ln w="7620">
            <a:solidFill>
              <a:srgbClr val="C3D4CC"/>
            </a:solidFill>
            <a:prstDash val="solid"/>
          </a:ln>
        </p:spPr>
        <p:txBody>
          <a:bodyPr/>
          <a:lstStyle/>
          <a:p>
            <a:endParaRPr lang="fr-FR"/>
          </a:p>
        </p:txBody>
      </p:sp>
      <p:sp>
        <p:nvSpPr>
          <p:cNvPr id="6" name="Text 4"/>
          <p:cNvSpPr/>
          <p:nvPr/>
        </p:nvSpPr>
        <p:spPr>
          <a:xfrm>
            <a:off x="2267783" y="3507462"/>
            <a:ext cx="3498175" cy="347186"/>
          </a:xfrm>
          <a:prstGeom prst="rect">
            <a:avLst/>
          </a:prstGeom>
          <a:noFill/>
          <a:ln/>
        </p:spPr>
        <p:txBody>
          <a:bodyPr wrap="none" rtlCol="0" anchor="t"/>
          <a:lstStyle/>
          <a:p>
            <a:pPr marL="0" indent="0">
              <a:lnSpc>
                <a:spcPts val="2734"/>
              </a:lnSpc>
              <a:buNone/>
            </a:pPr>
            <a:r>
              <a:rPr lang="en-US" sz="2187" b="1" dirty="0">
                <a:solidFill>
                  <a:srgbClr val="3B4E4E"/>
                </a:solidFill>
                <a:latin typeface="Syne" pitchFamily="34" charset="0"/>
                <a:ea typeface="Syne" pitchFamily="34" charset="-122"/>
                <a:cs typeface="Syne" pitchFamily="34" charset="-120"/>
              </a:rPr>
              <a:t>Formation Dissertation</a:t>
            </a:r>
            <a:endParaRPr lang="en-US" sz="2187" dirty="0"/>
          </a:p>
        </p:txBody>
      </p:sp>
      <p:sp>
        <p:nvSpPr>
          <p:cNvPr id="7" name="Text 5"/>
          <p:cNvSpPr/>
          <p:nvPr/>
        </p:nvSpPr>
        <p:spPr>
          <a:xfrm>
            <a:off x="2267783" y="3987879"/>
            <a:ext cx="4706541" cy="355402"/>
          </a:xfrm>
          <a:prstGeom prst="rect">
            <a:avLst/>
          </a:prstGeom>
          <a:noFill/>
          <a:ln/>
        </p:spPr>
        <p:txBody>
          <a:bodyPr wrap="none" rtlCol="0" anchor="t"/>
          <a:lstStyle/>
          <a:p>
            <a:pPr marL="0" indent="0">
              <a:lnSpc>
                <a:spcPts val="2799"/>
              </a:lnSpc>
              <a:buNone/>
            </a:pPr>
            <a:r>
              <a:rPr lang="en-US" sz="1750" dirty="0">
                <a:solidFill>
                  <a:srgbClr val="3B4E4E"/>
                </a:solidFill>
                <a:latin typeface="Overpass" pitchFamily="34" charset="0"/>
                <a:ea typeface="Overpass" pitchFamily="34" charset="-122"/>
                <a:cs typeface="Overpass" pitchFamily="34" charset="-120"/>
              </a:rPr>
              <a:t>243 €</a:t>
            </a:r>
            <a:endParaRPr lang="en-US" sz="1750" dirty="0"/>
          </a:p>
        </p:txBody>
      </p:sp>
      <p:sp>
        <p:nvSpPr>
          <p:cNvPr id="8" name="Shape 6"/>
          <p:cNvSpPr/>
          <p:nvPr/>
        </p:nvSpPr>
        <p:spPr>
          <a:xfrm>
            <a:off x="7426285" y="3277672"/>
            <a:ext cx="5166122" cy="1295400"/>
          </a:xfrm>
          <a:prstGeom prst="roundRect">
            <a:avLst>
              <a:gd name="adj" fmla="val 7719"/>
            </a:avLst>
          </a:prstGeom>
          <a:solidFill>
            <a:srgbClr val="DDEEE6"/>
          </a:solidFill>
          <a:ln w="7620">
            <a:solidFill>
              <a:srgbClr val="C3D4CC"/>
            </a:solidFill>
            <a:prstDash val="solid"/>
          </a:ln>
        </p:spPr>
        <p:txBody>
          <a:bodyPr/>
          <a:lstStyle/>
          <a:p>
            <a:endParaRPr lang="fr-FR"/>
          </a:p>
        </p:txBody>
      </p:sp>
      <p:sp>
        <p:nvSpPr>
          <p:cNvPr id="9" name="Text 7"/>
          <p:cNvSpPr/>
          <p:nvPr/>
        </p:nvSpPr>
        <p:spPr>
          <a:xfrm>
            <a:off x="7656076" y="3507462"/>
            <a:ext cx="2777490" cy="347186"/>
          </a:xfrm>
          <a:prstGeom prst="rect">
            <a:avLst/>
          </a:prstGeom>
          <a:noFill/>
          <a:ln/>
        </p:spPr>
        <p:txBody>
          <a:bodyPr wrap="none" rtlCol="0" anchor="t"/>
          <a:lstStyle/>
          <a:p>
            <a:pPr marL="0" indent="0">
              <a:lnSpc>
                <a:spcPts val="2734"/>
              </a:lnSpc>
              <a:buNone/>
            </a:pPr>
            <a:r>
              <a:rPr lang="en-US" sz="2187" b="1" dirty="0">
                <a:solidFill>
                  <a:srgbClr val="3B4E4E"/>
                </a:solidFill>
                <a:latin typeface="Syne" pitchFamily="34" charset="0"/>
                <a:ea typeface="Syne" pitchFamily="34" charset="-122"/>
                <a:cs typeface="Syne" pitchFamily="34" charset="-120"/>
              </a:rPr>
              <a:t>Formation Leçon</a:t>
            </a:r>
            <a:endParaRPr lang="en-US" sz="2187" dirty="0"/>
          </a:p>
        </p:txBody>
      </p:sp>
      <p:sp>
        <p:nvSpPr>
          <p:cNvPr id="10" name="Text 8"/>
          <p:cNvSpPr/>
          <p:nvPr/>
        </p:nvSpPr>
        <p:spPr>
          <a:xfrm>
            <a:off x="7656076" y="3987879"/>
            <a:ext cx="4706541" cy="355402"/>
          </a:xfrm>
          <a:prstGeom prst="rect">
            <a:avLst/>
          </a:prstGeom>
          <a:noFill/>
          <a:ln/>
        </p:spPr>
        <p:txBody>
          <a:bodyPr wrap="none" rtlCol="0" anchor="t"/>
          <a:lstStyle/>
          <a:p>
            <a:pPr marL="0" indent="0">
              <a:lnSpc>
                <a:spcPts val="2799"/>
              </a:lnSpc>
              <a:buNone/>
            </a:pPr>
            <a:r>
              <a:rPr lang="en-US" sz="1750" dirty="0">
                <a:solidFill>
                  <a:srgbClr val="3B4E4E"/>
                </a:solidFill>
                <a:latin typeface="Overpass" pitchFamily="34" charset="0"/>
                <a:ea typeface="Overpass" pitchFamily="34" charset="-122"/>
                <a:cs typeface="Overpass" pitchFamily="34" charset="-120"/>
              </a:rPr>
              <a:t>202,50 €</a:t>
            </a:r>
            <a:endParaRPr lang="en-US" sz="1750" dirty="0"/>
          </a:p>
        </p:txBody>
      </p:sp>
      <p:sp>
        <p:nvSpPr>
          <p:cNvPr id="11" name="Shape 9"/>
          <p:cNvSpPr/>
          <p:nvPr/>
        </p:nvSpPr>
        <p:spPr>
          <a:xfrm>
            <a:off x="5073015" y="4972289"/>
            <a:ext cx="5166122" cy="1295400"/>
          </a:xfrm>
          <a:prstGeom prst="roundRect">
            <a:avLst>
              <a:gd name="adj" fmla="val 7719"/>
            </a:avLst>
          </a:prstGeom>
          <a:solidFill>
            <a:srgbClr val="DDEEE6"/>
          </a:solidFill>
          <a:ln w="7620">
            <a:solidFill>
              <a:srgbClr val="C3D4CC"/>
            </a:solidFill>
            <a:prstDash val="solid"/>
          </a:ln>
        </p:spPr>
        <p:txBody>
          <a:bodyPr/>
          <a:lstStyle/>
          <a:p>
            <a:endParaRPr lang="fr-FR"/>
          </a:p>
        </p:txBody>
      </p:sp>
      <p:sp>
        <p:nvSpPr>
          <p:cNvPr id="12" name="Text 10"/>
          <p:cNvSpPr/>
          <p:nvPr/>
        </p:nvSpPr>
        <p:spPr>
          <a:xfrm>
            <a:off x="5302805" y="5202080"/>
            <a:ext cx="2777490" cy="347186"/>
          </a:xfrm>
          <a:prstGeom prst="rect">
            <a:avLst/>
          </a:prstGeom>
          <a:noFill/>
          <a:ln/>
        </p:spPr>
        <p:txBody>
          <a:bodyPr wrap="none" rtlCol="0" anchor="t"/>
          <a:lstStyle/>
          <a:p>
            <a:pPr marL="0" indent="0">
              <a:lnSpc>
                <a:spcPts val="2734"/>
              </a:lnSpc>
              <a:buNone/>
            </a:pPr>
            <a:r>
              <a:rPr lang="en-US" sz="2187" b="1" dirty="0">
                <a:solidFill>
                  <a:srgbClr val="3B4E4E"/>
                </a:solidFill>
                <a:latin typeface="Syne" pitchFamily="34" charset="0"/>
                <a:ea typeface="Syne" pitchFamily="34" charset="-122"/>
                <a:cs typeface="Syne" pitchFamily="34" charset="-120"/>
              </a:rPr>
              <a:t>Pack Complet</a:t>
            </a:r>
            <a:endParaRPr lang="en-US" sz="2187" dirty="0"/>
          </a:p>
        </p:txBody>
      </p:sp>
      <p:sp>
        <p:nvSpPr>
          <p:cNvPr id="13" name="Text 11"/>
          <p:cNvSpPr/>
          <p:nvPr/>
        </p:nvSpPr>
        <p:spPr>
          <a:xfrm>
            <a:off x="5302805" y="5682497"/>
            <a:ext cx="4706541" cy="355402"/>
          </a:xfrm>
          <a:prstGeom prst="rect">
            <a:avLst/>
          </a:prstGeom>
          <a:noFill/>
          <a:ln/>
        </p:spPr>
        <p:txBody>
          <a:bodyPr wrap="none" rtlCol="0" anchor="t"/>
          <a:lstStyle/>
          <a:p>
            <a:pPr marL="0" indent="0">
              <a:lnSpc>
                <a:spcPts val="2799"/>
              </a:lnSpc>
              <a:buNone/>
            </a:pPr>
            <a:r>
              <a:rPr lang="en-US" sz="1750" dirty="0">
                <a:solidFill>
                  <a:srgbClr val="3B4E4E"/>
                </a:solidFill>
                <a:latin typeface="Overpass" pitchFamily="34" charset="0"/>
                <a:ea typeface="Overpass" pitchFamily="34" charset="-122"/>
                <a:cs typeface="Overpass" pitchFamily="34" charset="-120"/>
              </a:rPr>
              <a:t>410 €</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txBody>
          <a:bodyPr/>
          <a:lstStyle/>
          <a:p>
            <a:endParaRPr lang="fr-FR"/>
          </a:p>
        </p:txBody>
      </p:sp>
      <p:sp>
        <p:nvSpPr>
          <p:cNvPr id="3" name="Shape 1"/>
          <p:cNvSpPr/>
          <p:nvPr/>
        </p:nvSpPr>
        <p:spPr>
          <a:xfrm>
            <a:off x="0" y="0"/>
            <a:ext cx="14630400" cy="8229600"/>
          </a:xfrm>
          <a:prstGeom prst="rect">
            <a:avLst/>
          </a:prstGeom>
          <a:solidFill>
            <a:srgbClr val="FFFDE6"/>
          </a:solidFill>
          <a:ln/>
        </p:spPr>
        <p:txBody>
          <a:bodyPr/>
          <a:lstStyle/>
          <a:p>
            <a:endParaRPr lang="fr-FR"/>
          </a:p>
        </p:txBody>
      </p:sp>
      <p:sp>
        <p:nvSpPr>
          <p:cNvPr id="4" name="Text 2"/>
          <p:cNvSpPr/>
          <p:nvPr/>
        </p:nvSpPr>
        <p:spPr>
          <a:xfrm>
            <a:off x="2037993" y="2209681"/>
            <a:ext cx="7108984" cy="694373"/>
          </a:xfrm>
          <a:prstGeom prst="rect">
            <a:avLst/>
          </a:prstGeom>
          <a:noFill/>
          <a:ln/>
        </p:spPr>
        <p:txBody>
          <a:bodyPr wrap="none" rtlCol="0" anchor="t"/>
          <a:lstStyle/>
          <a:p>
            <a:pPr marL="0" indent="0">
              <a:lnSpc>
                <a:spcPts val="5468"/>
              </a:lnSpc>
              <a:buNone/>
            </a:pPr>
            <a:r>
              <a:rPr lang="en-US" sz="4374" b="1" dirty="0">
                <a:solidFill>
                  <a:srgbClr val="233939"/>
                </a:solidFill>
                <a:latin typeface="Syne" pitchFamily="34" charset="0"/>
                <a:ea typeface="Syne" pitchFamily="34" charset="-122"/>
                <a:cs typeface="Syne" pitchFamily="34" charset="-120"/>
              </a:rPr>
              <a:t>Effectif de la formation</a:t>
            </a:r>
            <a:endParaRPr lang="en-US" sz="4374" dirty="0"/>
          </a:p>
        </p:txBody>
      </p:sp>
      <p:pic>
        <p:nvPicPr>
          <p:cNvPr id="5" name="Image 0" descr="preencoded.png"/>
          <p:cNvPicPr>
            <a:picLocks noChangeAspect="1"/>
          </p:cNvPicPr>
          <p:nvPr/>
        </p:nvPicPr>
        <p:blipFill>
          <a:blip r:embed="rId3"/>
          <a:stretch>
            <a:fillRect/>
          </a:stretch>
        </p:blipFill>
        <p:spPr>
          <a:xfrm>
            <a:off x="2037993" y="3348395"/>
            <a:ext cx="555427" cy="555427"/>
          </a:xfrm>
          <a:prstGeom prst="rect">
            <a:avLst/>
          </a:prstGeom>
        </p:spPr>
      </p:pic>
      <p:sp>
        <p:nvSpPr>
          <p:cNvPr id="6" name="Text 3"/>
          <p:cNvSpPr/>
          <p:nvPr/>
        </p:nvSpPr>
        <p:spPr>
          <a:xfrm>
            <a:off x="2037993" y="4125992"/>
            <a:ext cx="2903220" cy="347186"/>
          </a:xfrm>
          <a:prstGeom prst="rect">
            <a:avLst/>
          </a:prstGeom>
          <a:noFill/>
          <a:ln/>
        </p:spPr>
        <p:txBody>
          <a:bodyPr wrap="none" rtlCol="0" anchor="t"/>
          <a:lstStyle/>
          <a:p>
            <a:pPr marL="0" indent="0" algn="l">
              <a:lnSpc>
                <a:spcPts val="2734"/>
              </a:lnSpc>
              <a:buNone/>
            </a:pPr>
            <a:r>
              <a:rPr lang="en-US" sz="2187" b="1" dirty="0">
                <a:solidFill>
                  <a:srgbClr val="3B4E4E"/>
                </a:solidFill>
                <a:latin typeface="Syne" pitchFamily="34" charset="0"/>
                <a:ea typeface="Syne" pitchFamily="34" charset="-122"/>
                <a:cs typeface="Syne" pitchFamily="34" charset="-120"/>
              </a:rPr>
              <a:t>Groupes Restreints</a:t>
            </a:r>
            <a:endParaRPr lang="en-US" sz="2187" dirty="0"/>
          </a:p>
        </p:txBody>
      </p:sp>
      <p:sp>
        <p:nvSpPr>
          <p:cNvPr id="7" name="Text 4"/>
          <p:cNvSpPr/>
          <p:nvPr/>
        </p:nvSpPr>
        <p:spPr>
          <a:xfrm>
            <a:off x="2037993" y="4606409"/>
            <a:ext cx="3295888" cy="355402"/>
          </a:xfrm>
          <a:prstGeom prst="rect">
            <a:avLst/>
          </a:prstGeom>
          <a:noFill/>
          <a:ln/>
        </p:spPr>
        <p:txBody>
          <a:bodyPr wrap="none" rtlCol="0" anchor="t"/>
          <a:lstStyle/>
          <a:p>
            <a:pPr marL="0" indent="0" algn="l">
              <a:lnSpc>
                <a:spcPts val="2799"/>
              </a:lnSpc>
              <a:buNone/>
            </a:pPr>
            <a:r>
              <a:rPr lang="en-US" sz="1750" dirty="0">
                <a:solidFill>
                  <a:srgbClr val="3B4E4E"/>
                </a:solidFill>
                <a:latin typeface="Overpass" pitchFamily="34" charset="0"/>
                <a:ea typeface="Overpass" pitchFamily="34" charset="-122"/>
                <a:cs typeface="Overpass" pitchFamily="34" charset="-120"/>
              </a:rPr>
              <a:t>15 participants maximum</a:t>
            </a:r>
            <a:endParaRPr lang="en-US" sz="1750" dirty="0"/>
          </a:p>
        </p:txBody>
      </p:sp>
      <p:pic>
        <p:nvPicPr>
          <p:cNvPr id="8" name="Image 1" descr="preencoded.png"/>
          <p:cNvPicPr>
            <a:picLocks noChangeAspect="1"/>
          </p:cNvPicPr>
          <p:nvPr/>
        </p:nvPicPr>
        <p:blipFill>
          <a:blip r:embed="rId4"/>
          <a:stretch>
            <a:fillRect/>
          </a:stretch>
        </p:blipFill>
        <p:spPr>
          <a:xfrm>
            <a:off x="5667137" y="3348395"/>
            <a:ext cx="555427" cy="555427"/>
          </a:xfrm>
          <a:prstGeom prst="rect">
            <a:avLst/>
          </a:prstGeom>
        </p:spPr>
      </p:pic>
      <p:sp>
        <p:nvSpPr>
          <p:cNvPr id="9" name="Text 5"/>
          <p:cNvSpPr/>
          <p:nvPr/>
        </p:nvSpPr>
        <p:spPr>
          <a:xfrm>
            <a:off x="5667137" y="4125992"/>
            <a:ext cx="3296007" cy="694373"/>
          </a:xfrm>
          <a:prstGeom prst="rect">
            <a:avLst/>
          </a:prstGeom>
          <a:noFill/>
          <a:ln/>
        </p:spPr>
        <p:txBody>
          <a:bodyPr wrap="square" rtlCol="0" anchor="t"/>
          <a:lstStyle/>
          <a:p>
            <a:pPr marL="0" indent="0" algn="l">
              <a:lnSpc>
                <a:spcPts val="2734"/>
              </a:lnSpc>
              <a:buNone/>
            </a:pPr>
            <a:r>
              <a:rPr lang="en-US" sz="2187" b="1" dirty="0">
                <a:solidFill>
                  <a:srgbClr val="3B4E4E"/>
                </a:solidFill>
                <a:latin typeface="Syne" pitchFamily="34" charset="0"/>
                <a:ea typeface="Syne" pitchFamily="34" charset="-122"/>
                <a:cs typeface="Syne" pitchFamily="34" charset="-120"/>
              </a:rPr>
              <a:t>Encadrement Personnalisé</a:t>
            </a:r>
            <a:endParaRPr lang="en-US" sz="2187" dirty="0"/>
          </a:p>
        </p:txBody>
      </p:sp>
      <p:sp>
        <p:nvSpPr>
          <p:cNvPr id="10" name="Text 6"/>
          <p:cNvSpPr/>
          <p:nvPr/>
        </p:nvSpPr>
        <p:spPr>
          <a:xfrm>
            <a:off x="5667137" y="4953595"/>
            <a:ext cx="3296007" cy="710803"/>
          </a:xfrm>
          <a:prstGeom prst="rect">
            <a:avLst/>
          </a:prstGeom>
          <a:noFill/>
          <a:ln/>
        </p:spPr>
        <p:txBody>
          <a:bodyPr wrap="square" rtlCol="0" anchor="t"/>
          <a:lstStyle/>
          <a:p>
            <a:pPr marL="0" indent="0" algn="l">
              <a:lnSpc>
                <a:spcPts val="2799"/>
              </a:lnSpc>
              <a:buNone/>
            </a:pPr>
            <a:r>
              <a:rPr lang="en-US" sz="1750" dirty="0">
                <a:solidFill>
                  <a:srgbClr val="3B4E4E"/>
                </a:solidFill>
                <a:latin typeface="Overpass" pitchFamily="34" charset="0"/>
                <a:ea typeface="Overpass" pitchFamily="34" charset="-122"/>
                <a:cs typeface="Overpass" pitchFamily="34" charset="-120"/>
              </a:rPr>
              <a:t>Des </a:t>
            </a:r>
            <a:r>
              <a:rPr lang="en-US" sz="1750" dirty="0" err="1">
                <a:solidFill>
                  <a:srgbClr val="3B4E4E"/>
                </a:solidFill>
                <a:latin typeface="Overpass" pitchFamily="34" charset="0"/>
                <a:ea typeface="Overpass" pitchFamily="34" charset="-122"/>
                <a:cs typeface="Overpass" pitchFamily="34" charset="-120"/>
              </a:rPr>
              <a:t>formateurs</a:t>
            </a:r>
            <a:r>
              <a:rPr lang="en-US" sz="1750" dirty="0">
                <a:solidFill>
                  <a:srgbClr val="3B4E4E"/>
                </a:solidFill>
                <a:latin typeface="Overpass" pitchFamily="34" charset="0"/>
                <a:ea typeface="Overpass" pitchFamily="34" charset="-122"/>
                <a:cs typeface="Overpass" pitchFamily="34" charset="-120"/>
              </a:rPr>
              <a:t> experts pour un accompagnement de qualité</a:t>
            </a:r>
            <a:endParaRPr lang="en-US" sz="1750" dirty="0"/>
          </a:p>
        </p:txBody>
      </p:sp>
      <p:pic>
        <p:nvPicPr>
          <p:cNvPr id="11" name="Image 2" descr="preencoded.png"/>
          <p:cNvPicPr>
            <a:picLocks noChangeAspect="1"/>
          </p:cNvPicPr>
          <p:nvPr/>
        </p:nvPicPr>
        <p:blipFill>
          <a:blip r:embed="rId5"/>
          <a:stretch>
            <a:fillRect/>
          </a:stretch>
        </p:blipFill>
        <p:spPr>
          <a:xfrm>
            <a:off x="9296400" y="3348395"/>
            <a:ext cx="555427" cy="555427"/>
          </a:xfrm>
          <a:prstGeom prst="rect">
            <a:avLst/>
          </a:prstGeom>
        </p:spPr>
      </p:pic>
      <p:sp>
        <p:nvSpPr>
          <p:cNvPr id="12" name="Text 7"/>
          <p:cNvSpPr/>
          <p:nvPr/>
        </p:nvSpPr>
        <p:spPr>
          <a:xfrm>
            <a:off x="9296400" y="4125992"/>
            <a:ext cx="3296007" cy="694373"/>
          </a:xfrm>
          <a:prstGeom prst="rect">
            <a:avLst/>
          </a:prstGeom>
          <a:noFill/>
          <a:ln/>
        </p:spPr>
        <p:txBody>
          <a:bodyPr wrap="square" rtlCol="0" anchor="t"/>
          <a:lstStyle/>
          <a:p>
            <a:pPr marL="0" indent="0" algn="l">
              <a:lnSpc>
                <a:spcPts val="2734"/>
              </a:lnSpc>
              <a:buNone/>
            </a:pPr>
            <a:r>
              <a:rPr lang="en-US" sz="2187" b="1" dirty="0">
                <a:solidFill>
                  <a:srgbClr val="3B4E4E"/>
                </a:solidFill>
                <a:latin typeface="Syne" pitchFamily="34" charset="0"/>
                <a:ea typeface="Syne" pitchFamily="34" charset="-122"/>
                <a:cs typeface="Syne" pitchFamily="34" charset="-120"/>
              </a:rPr>
              <a:t>Échanges Enrichissants</a:t>
            </a:r>
            <a:endParaRPr lang="en-US" sz="2187" dirty="0"/>
          </a:p>
        </p:txBody>
      </p:sp>
      <p:sp>
        <p:nvSpPr>
          <p:cNvPr id="13" name="Text 8"/>
          <p:cNvSpPr/>
          <p:nvPr/>
        </p:nvSpPr>
        <p:spPr>
          <a:xfrm>
            <a:off x="9296400" y="4953595"/>
            <a:ext cx="3296007" cy="1066205"/>
          </a:xfrm>
          <a:prstGeom prst="rect">
            <a:avLst/>
          </a:prstGeom>
          <a:noFill/>
          <a:ln/>
        </p:spPr>
        <p:txBody>
          <a:bodyPr wrap="square" rtlCol="0" anchor="t"/>
          <a:lstStyle/>
          <a:p>
            <a:pPr marL="0" indent="0" algn="l">
              <a:lnSpc>
                <a:spcPts val="2799"/>
              </a:lnSpc>
              <a:buNone/>
            </a:pPr>
            <a:r>
              <a:rPr lang="en-US" sz="1750" dirty="0">
                <a:solidFill>
                  <a:srgbClr val="3B4E4E"/>
                </a:solidFill>
                <a:latin typeface="Overpass" pitchFamily="34" charset="0"/>
                <a:ea typeface="Overpass" pitchFamily="34" charset="-122"/>
                <a:cs typeface="Overpass" pitchFamily="34" charset="-120"/>
              </a:rPr>
              <a:t>Interactions en petit groupe favorisant le partage d'expériences</a:t>
            </a:r>
            <a:endParaRPr lang="en-US" sz="1750" dirty="0"/>
          </a:p>
        </p:txBody>
      </p:sp>
      <p:sp>
        <p:nvSpPr>
          <p:cNvPr id="16" name="Text 3">
            <a:extLst>
              <a:ext uri="{FF2B5EF4-FFF2-40B4-BE49-F238E27FC236}">
                <a16:creationId xmlns:a16="http://schemas.microsoft.com/office/drawing/2014/main" id="{0C910413-B5BA-7926-607D-AC296D2A8E1B}"/>
              </a:ext>
            </a:extLst>
          </p:cNvPr>
          <p:cNvSpPr/>
          <p:nvPr/>
        </p:nvSpPr>
        <p:spPr>
          <a:xfrm>
            <a:off x="2037993" y="6629884"/>
            <a:ext cx="10038778" cy="1209423"/>
          </a:xfrm>
          <a:prstGeom prst="rect">
            <a:avLst/>
          </a:prstGeom>
          <a:noFill/>
          <a:ln/>
        </p:spPr>
        <p:txBody>
          <a:bodyPr wrap="square" rtlCol="0" anchor="t"/>
          <a:lstStyle/>
          <a:p>
            <a:r>
              <a:rPr lang="fr-FR" sz="1400" dirty="0">
                <a:solidFill>
                  <a:schemeClr val="accent6">
                    <a:lumMod val="75000"/>
                  </a:schemeClr>
                </a:solidFill>
              </a:rPr>
              <a:t>Adaptation de la formation aux personnes en situation de handicap</a:t>
            </a:r>
          </a:p>
          <a:p>
            <a:endParaRPr lang="fr-FR" sz="1400" kern="0" spc="-35" dirty="0">
              <a:solidFill>
                <a:srgbClr val="272525"/>
              </a:solidFill>
              <a:latin typeface="Source Sans Pro" pitchFamily="34" charset="0"/>
              <a:ea typeface="Source Sans Pro" pitchFamily="34" charset="-122"/>
            </a:endParaRPr>
          </a:p>
          <a:p>
            <a:r>
              <a:rPr lang="fr-FR" sz="1400" kern="0" spc="-35" dirty="0">
                <a:solidFill>
                  <a:srgbClr val="272525"/>
                </a:solidFill>
                <a:latin typeface="Source Sans Pro" pitchFamily="34" charset="0"/>
                <a:ea typeface="Source Sans Pro" pitchFamily="34" charset="-122"/>
              </a:rPr>
              <a:t>Nous mettons en place les moyens nécessaires pour adapter la formation aux personnes en situation de handicap, en fonction de leurs besoins spécifiques. Nous vous invitons à nous contacter pour discuter des modalités d'adaptation</a:t>
            </a:r>
            <a:r>
              <a:rPr lang="fr-FR" sz="1400" dirty="0">
                <a:solidFill>
                  <a:srgbClr val="000000"/>
                </a:solidFill>
                <a:effectLst/>
                <a:latin typeface="Times New Roman" panose="02020603050405020304" pitchFamily="18" charset="0"/>
                <a:ea typeface="Times New Roman" panose="02020603050405020304" pitchFamily="18" charset="0"/>
              </a:rPr>
              <a:t>. </a:t>
            </a:r>
            <a:endParaRPr lang="fr-FR" sz="14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txBody>
          <a:bodyPr/>
          <a:lstStyle/>
          <a:p>
            <a:endParaRPr lang="fr-FR"/>
          </a:p>
        </p:txBody>
      </p:sp>
      <p:sp>
        <p:nvSpPr>
          <p:cNvPr id="3" name="Shape 1"/>
          <p:cNvSpPr/>
          <p:nvPr/>
        </p:nvSpPr>
        <p:spPr>
          <a:xfrm>
            <a:off x="0" y="0"/>
            <a:ext cx="14630400" cy="8229600"/>
          </a:xfrm>
          <a:prstGeom prst="rect">
            <a:avLst/>
          </a:prstGeom>
          <a:solidFill>
            <a:srgbClr val="FFFDE6"/>
          </a:solidFill>
          <a:ln/>
        </p:spPr>
        <p:txBody>
          <a:bodyPr/>
          <a:lstStyle/>
          <a:p>
            <a:endParaRPr lang="fr-FR"/>
          </a:p>
        </p:txBody>
      </p:sp>
      <p:pic>
        <p:nvPicPr>
          <p:cNvPr id="4" name="Image 0" descr="preencoded.png"/>
          <p:cNvPicPr>
            <a:picLocks noChangeAspect="1"/>
          </p:cNvPicPr>
          <p:nvPr/>
        </p:nvPicPr>
        <p:blipFill>
          <a:blip r:embed="rId3"/>
          <a:stretch>
            <a:fillRect/>
          </a:stretch>
        </p:blipFill>
        <p:spPr>
          <a:xfrm>
            <a:off x="0" y="0"/>
            <a:ext cx="14630400" cy="2777490"/>
          </a:xfrm>
          <a:prstGeom prst="rect">
            <a:avLst/>
          </a:prstGeom>
        </p:spPr>
      </p:pic>
      <p:sp>
        <p:nvSpPr>
          <p:cNvPr id="5" name="Text 2"/>
          <p:cNvSpPr/>
          <p:nvPr/>
        </p:nvSpPr>
        <p:spPr>
          <a:xfrm>
            <a:off x="2037993" y="3494365"/>
            <a:ext cx="9477851" cy="694373"/>
          </a:xfrm>
          <a:prstGeom prst="rect">
            <a:avLst/>
          </a:prstGeom>
          <a:noFill/>
          <a:ln/>
        </p:spPr>
        <p:txBody>
          <a:bodyPr wrap="none" rtlCol="0" anchor="t"/>
          <a:lstStyle/>
          <a:p>
            <a:pPr marL="0" indent="0">
              <a:lnSpc>
                <a:spcPts val="5468"/>
              </a:lnSpc>
              <a:buNone/>
            </a:pPr>
            <a:r>
              <a:rPr lang="en-US" sz="4374" b="1" dirty="0">
                <a:solidFill>
                  <a:srgbClr val="233939"/>
                </a:solidFill>
                <a:latin typeface="Syne" pitchFamily="34" charset="0"/>
                <a:ea typeface="Syne" pitchFamily="34" charset="-122"/>
                <a:cs typeface="Syne" pitchFamily="34" charset="-120"/>
              </a:rPr>
              <a:t>Informations complémentaires</a:t>
            </a:r>
            <a:endParaRPr lang="en-US" sz="4374" dirty="0"/>
          </a:p>
        </p:txBody>
      </p:sp>
      <p:pic>
        <p:nvPicPr>
          <p:cNvPr id="6" name="Image 1" descr="preencoded.png"/>
          <p:cNvPicPr>
            <a:picLocks noChangeAspect="1"/>
          </p:cNvPicPr>
          <p:nvPr/>
        </p:nvPicPr>
        <p:blipFill>
          <a:blip r:embed="rId4"/>
          <a:stretch>
            <a:fillRect/>
          </a:stretch>
        </p:blipFill>
        <p:spPr>
          <a:xfrm>
            <a:off x="2037993" y="4521994"/>
            <a:ext cx="3518059" cy="888682"/>
          </a:xfrm>
          <a:prstGeom prst="rect">
            <a:avLst/>
          </a:prstGeom>
        </p:spPr>
      </p:pic>
      <p:sp>
        <p:nvSpPr>
          <p:cNvPr id="7" name="Text 3"/>
          <p:cNvSpPr/>
          <p:nvPr/>
        </p:nvSpPr>
        <p:spPr>
          <a:xfrm>
            <a:off x="2260163" y="5743932"/>
            <a:ext cx="2777490" cy="347186"/>
          </a:xfrm>
          <a:prstGeom prst="rect">
            <a:avLst/>
          </a:prstGeom>
          <a:noFill/>
          <a:ln/>
        </p:spPr>
        <p:txBody>
          <a:bodyPr wrap="none" rtlCol="0" anchor="t"/>
          <a:lstStyle/>
          <a:p>
            <a:pPr marL="0" indent="0" algn="l">
              <a:lnSpc>
                <a:spcPts val="2734"/>
              </a:lnSpc>
              <a:buNone/>
            </a:pPr>
            <a:r>
              <a:rPr lang="en-US" sz="2187" b="1" dirty="0">
                <a:solidFill>
                  <a:srgbClr val="3B4E4E"/>
                </a:solidFill>
                <a:latin typeface="Syne" pitchFamily="34" charset="0"/>
                <a:ea typeface="Syne" pitchFamily="34" charset="-122"/>
                <a:cs typeface="Syne" pitchFamily="34" charset="-120"/>
              </a:rPr>
              <a:t>Inscription</a:t>
            </a:r>
            <a:endParaRPr lang="en-US" sz="2187" dirty="0"/>
          </a:p>
        </p:txBody>
      </p:sp>
      <p:sp>
        <p:nvSpPr>
          <p:cNvPr id="8" name="Text 4"/>
          <p:cNvSpPr/>
          <p:nvPr/>
        </p:nvSpPr>
        <p:spPr>
          <a:xfrm>
            <a:off x="2260163" y="6224349"/>
            <a:ext cx="3073718" cy="710803"/>
          </a:xfrm>
          <a:prstGeom prst="rect">
            <a:avLst/>
          </a:prstGeom>
          <a:noFill/>
          <a:ln/>
        </p:spPr>
        <p:txBody>
          <a:bodyPr wrap="square" rtlCol="0" anchor="t"/>
          <a:lstStyle/>
          <a:p>
            <a:pPr marL="0" indent="0">
              <a:lnSpc>
                <a:spcPts val="2799"/>
              </a:lnSpc>
              <a:buNone/>
            </a:pPr>
            <a:r>
              <a:rPr lang="fr-FR" sz="1750" kern="0" spc="-35" dirty="0">
                <a:solidFill>
                  <a:srgbClr val="272525"/>
                </a:solidFill>
                <a:latin typeface="Source Sans Pro" pitchFamily="34" charset="0"/>
                <a:ea typeface="Source Sans Pro" pitchFamily="34" charset="-122"/>
                <a:cs typeface="Source Sans Pro" pitchFamily="34" charset="-120"/>
              </a:rPr>
              <a:t>Remplissez le formulaire d'inscription sur le lien suivant </a:t>
            </a:r>
            <a:r>
              <a:rPr lang="fr-FR" sz="1750" kern="0" spc="-35">
                <a:solidFill>
                  <a:srgbClr val="272525"/>
                </a:solidFill>
                <a:latin typeface="Source Sans Pro" pitchFamily="34" charset="0"/>
                <a:ea typeface="Source Sans Pro" pitchFamily="34" charset="-122"/>
                <a:cs typeface="Source Sans Pro" pitchFamily="34" charset="-120"/>
              </a:rPr>
              <a:t>: </a:t>
            </a:r>
            <a:r>
              <a:rPr lang="fr-FR" sz="1400" b="0" i="0">
                <a:effectLst/>
                <a:latin typeface="Open Sans" panose="020B0606030504020204" pitchFamily="34" charset="0"/>
                <a:hlinkClick r:id="rId5"/>
              </a:rPr>
              <a:t>lien inscription pack épreuves leçon + dissertation</a:t>
            </a:r>
            <a:endParaRPr lang="fr-FR" sz="1400" dirty="0"/>
          </a:p>
        </p:txBody>
      </p:sp>
      <p:pic>
        <p:nvPicPr>
          <p:cNvPr id="9" name="Image 2" descr="preencoded.png"/>
          <p:cNvPicPr>
            <a:picLocks noChangeAspect="1"/>
          </p:cNvPicPr>
          <p:nvPr/>
        </p:nvPicPr>
        <p:blipFill>
          <a:blip r:embed="rId6"/>
          <a:stretch>
            <a:fillRect/>
          </a:stretch>
        </p:blipFill>
        <p:spPr>
          <a:xfrm>
            <a:off x="5556052" y="4521994"/>
            <a:ext cx="3518178" cy="888682"/>
          </a:xfrm>
          <a:prstGeom prst="rect">
            <a:avLst/>
          </a:prstGeom>
        </p:spPr>
      </p:pic>
      <p:sp>
        <p:nvSpPr>
          <p:cNvPr id="10" name="Text 5"/>
          <p:cNvSpPr/>
          <p:nvPr/>
        </p:nvSpPr>
        <p:spPr>
          <a:xfrm>
            <a:off x="5778222" y="5743932"/>
            <a:ext cx="2777490" cy="347186"/>
          </a:xfrm>
          <a:prstGeom prst="rect">
            <a:avLst/>
          </a:prstGeom>
          <a:noFill/>
          <a:ln/>
        </p:spPr>
        <p:txBody>
          <a:bodyPr wrap="none" rtlCol="0" anchor="t"/>
          <a:lstStyle/>
          <a:p>
            <a:pPr marL="0" indent="0" algn="l">
              <a:lnSpc>
                <a:spcPts val="2734"/>
              </a:lnSpc>
              <a:buNone/>
            </a:pPr>
            <a:r>
              <a:rPr lang="en-US" sz="2187" b="1" dirty="0" err="1">
                <a:solidFill>
                  <a:srgbClr val="3B4E4E"/>
                </a:solidFill>
                <a:latin typeface="Syne" pitchFamily="34" charset="0"/>
                <a:ea typeface="Syne" pitchFamily="34" charset="-122"/>
                <a:cs typeface="Syne" pitchFamily="34" charset="-120"/>
              </a:rPr>
              <a:t>Règlement</a:t>
            </a:r>
            <a:endParaRPr lang="en-US" sz="2187" dirty="0"/>
          </a:p>
        </p:txBody>
      </p:sp>
      <p:sp>
        <p:nvSpPr>
          <p:cNvPr id="11" name="Text 6"/>
          <p:cNvSpPr/>
          <p:nvPr/>
        </p:nvSpPr>
        <p:spPr>
          <a:xfrm>
            <a:off x="5778222" y="6224349"/>
            <a:ext cx="3073837" cy="1066205"/>
          </a:xfrm>
          <a:prstGeom prst="rect">
            <a:avLst/>
          </a:prstGeom>
          <a:noFill/>
          <a:ln/>
        </p:spPr>
        <p:txBody>
          <a:bodyPr wrap="square" rtlCol="0" anchor="t"/>
          <a:lstStyle/>
          <a:p>
            <a:pPr marL="0" indent="0">
              <a:lnSpc>
                <a:spcPts val="2799"/>
              </a:lnSpc>
              <a:buNone/>
            </a:pPr>
            <a:r>
              <a:rPr lang="fr-FR" sz="1750" kern="0" spc="-35" dirty="0">
                <a:solidFill>
                  <a:srgbClr val="272525"/>
                </a:solidFill>
                <a:latin typeface="Source Sans Pro" pitchFamily="34" charset="0"/>
                <a:ea typeface="Source Sans Pro" pitchFamily="34" charset="-122"/>
                <a:cs typeface="Source Sans Pro" pitchFamily="34" charset="-120"/>
              </a:rPr>
              <a:t>Votre place sera réservée lors du paiement en ligne.</a:t>
            </a:r>
            <a:endParaRPr lang="fr-FR" sz="1750" dirty="0"/>
          </a:p>
        </p:txBody>
      </p:sp>
      <p:pic>
        <p:nvPicPr>
          <p:cNvPr id="12" name="Image 3" descr="preencoded.png"/>
          <p:cNvPicPr>
            <a:picLocks noChangeAspect="1"/>
          </p:cNvPicPr>
          <p:nvPr/>
        </p:nvPicPr>
        <p:blipFill>
          <a:blip r:embed="rId7"/>
          <a:stretch>
            <a:fillRect/>
          </a:stretch>
        </p:blipFill>
        <p:spPr>
          <a:xfrm>
            <a:off x="9074229" y="4521994"/>
            <a:ext cx="3518178" cy="888682"/>
          </a:xfrm>
          <a:prstGeom prst="rect">
            <a:avLst/>
          </a:prstGeom>
        </p:spPr>
      </p:pic>
      <p:sp>
        <p:nvSpPr>
          <p:cNvPr id="13" name="Text 7"/>
          <p:cNvSpPr/>
          <p:nvPr/>
        </p:nvSpPr>
        <p:spPr>
          <a:xfrm>
            <a:off x="9296400" y="5743932"/>
            <a:ext cx="2777490" cy="347186"/>
          </a:xfrm>
          <a:prstGeom prst="rect">
            <a:avLst/>
          </a:prstGeom>
          <a:noFill/>
          <a:ln/>
        </p:spPr>
        <p:txBody>
          <a:bodyPr wrap="none" rtlCol="0" anchor="t"/>
          <a:lstStyle/>
          <a:p>
            <a:pPr marL="0" indent="0" algn="l">
              <a:lnSpc>
                <a:spcPts val="2734"/>
              </a:lnSpc>
              <a:buNone/>
            </a:pPr>
            <a:r>
              <a:rPr lang="en-US" sz="2187" b="1" dirty="0">
                <a:solidFill>
                  <a:srgbClr val="3B4E4E"/>
                </a:solidFill>
                <a:latin typeface="Syne" pitchFamily="34" charset="0"/>
                <a:ea typeface="Syne" pitchFamily="34" charset="-122"/>
                <a:cs typeface="Syne" pitchFamily="34" charset="-120"/>
              </a:rPr>
              <a:t>Contact</a:t>
            </a:r>
            <a:endParaRPr lang="en-US" sz="2187" dirty="0"/>
          </a:p>
        </p:txBody>
      </p:sp>
      <p:sp>
        <p:nvSpPr>
          <p:cNvPr id="14" name="Text 8"/>
          <p:cNvSpPr/>
          <p:nvPr/>
        </p:nvSpPr>
        <p:spPr>
          <a:xfrm>
            <a:off x="9296400" y="6224349"/>
            <a:ext cx="3073837" cy="1313875"/>
          </a:xfrm>
          <a:prstGeom prst="rect">
            <a:avLst/>
          </a:prstGeom>
          <a:noFill/>
          <a:ln/>
        </p:spPr>
        <p:txBody>
          <a:bodyPr wrap="square" rtlCol="0" anchor="t"/>
          <a:lstStyle/>
          <a:p>
            <a:pPr marL="0" indent="0" algn="l">
              <a:lnSpc>
                <a:spcPts val="2799"/>
              </a:lnSpc>
              <a:buNone/>
            </a:pPr>
            <a:r>
              <a:rPr lang="en-US" sz="1750" dirty="0">
                <a:solidFill>
                  <a:srgbClr val="3B4E4E"/>
                </a:solidFill>
                <a:latin typeface="Overpass" pitchFamily="34" charset="0"/>
                <a:ea typeface="Overpass" pitchFamily="34" charset="-122"/>
                <a:cs typeface="Overpass" pitchFamily="34" charset="-120"/>
              </a:rPr>
              <a:t>Besoin d'aide ? Notre équipe est à </a:t>
            </a:r>
            <a:r>
              <a:rPr lang="en-US" sz="1750" dirty="0" err="1">
                <a:solidFill>
                  <a:srgbClr val="3B4E4E"/>
                </a:solidFill>
                <a:latin typeface="Overpass" pitchFamily="34" charset="0"/>
                <a:ea typeface="Overpass" pitchFamily="34" charset="-122"/>
                <a:cs typeface="Overpass" pitchFamily="34" charset="-120"/>
              </a:rPr>
              <a:t>votre</a:t>
            </a:r>
            <a:r>
              <a:rPr lang="en-US" sz="1750" dirty="0">
                <a:solidFill>
                  <a:srgbClr val="3B4E4E"/>
                </a:solidFill>
                <a:latin typeface="Overpass" pitchFamily="34" charset="0"/>
                <a:ea typeface="Overpass" pitchFamily="34" charset="-122"/>
                <a:cs typeface="Overpass" pitchFamily="34" charset="-120"/>
              </a:rPr>
              <a:t> </a:t>
            </a:r>
            <a:r>
              <a:rPr lang="en-US" sz="1750" dirty="0" err="1">
                <a:solidFill>
                  <a:srgbClr val="3B4E4E"/>
                </a:solidFill>
                <a:latin typeface="Overpass" pitchFamily="34" charset="0"/>
                <a:ea typeface="Overpass" pitchFamily="34" charset="-122"/>
                <a:cs typeface="Overpass" pitchFamily="34" charset="-120"/>
              </a:rPr>
              <a:t>écoute</a:t>
            </a:r>
            <a:r>
              <a:rPr lang="en-US" sz="1750" dirty="0">
                <a:solidFill>
                  <a:srgbClr val="3B4E4E"/>
                </a:solidFill>
                <a:latin typeface="Overpass" pitchFamily="34" charset="0"/>
                <a:ea typeface="Overpass" pitchFamily="34" charset="-122"/>
                <a:cs typeface="Overpass" pitchFamily="34" charset="-120"/>
              </a:rPr>
              <a:t>: </a:t>
            </a:r>
            <a:r>
              <a:rPr lang="en-US" sz="1750" dirty="0">
                <a:solidFill>
                  <a:srgbClr val="3B4E4E"/>
                </a:solidFill>
                <a:latin typeface="Overpass" pitchFamily="34" charset="0"/>
                <a:ea typeface="Overpass" pitchFamily="34" charset="-122"/>
                <a:cs typeface="Overpass" pitchFamily="34" charset="-120"/>
                <a:hlinkClick r:id="rId8"/>
              </a:rPr>
              <a:t>craimbourg@ec44.fr</a:t>
            </a:r>
            <a:r>
              <a:rPr lang="en-US" sz="1750" dirty="0">
                <a:solidFill>
                  <a:srgbClr val="3B4E4E"/>
                </a:solidFill>
                <a:latin typeface="Overpass" pitchFamily="34" charset="0"/>
                <a:ea typeface="Overpass" pitchFamily="34" charset="-122"/>
                <a:cs typeface="Overpass" pitchFamily="34" charset="-120"/>
              </a:rPr>
              <a:t>.</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45</TotalTime>
  <Words>336</Words>
  <Application>Microsoft Office PowerPoint</Application>
  <PresentationFormat>Personnalisé</PresentationFormat>
  <Paragraphs>60</Paragraphs>
  <Slides>7</Slides>
  <Notes>7</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7</vt:i4>
      </vt:variant>
    </vt:vector>
  </HeadingPairs>
  <TitlesOfParts>
    <vt:vector size="16" baseType="lpstr">
      <vt:lpstr>Aptos</vt:lpstr>
      <vt:lpstr>Arial</vt:lpstr>
      <vt:lpstr>Calibri</vt:lpstr>
      <vt:lpstr>Open Sans</vt:lpstr>
      <vt:lpstr>Overpass</vt:lpstr>
      <vt:lpstr>Source Sans Pro</vt:lpstr>
      <vt:lpstr>Syne</vt:lpstr>
      <vt:lpstr>Times New Roman</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Cécile Raimbourg</cp:lastModifiedBy>
  <cp:revision>15</cp:revision>
  <dcterms:created xsi:type="dcterms:W3CDTF">2024-05-12T19:11:18Z</dcterms:created>
  <dcterms:modified xsi:type="dcterms:W3CDTF">2024-05-21T13:00:26Z</dcterms:modified>
</cp:coreProperties>
</file>